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95" r:id="rId2"/>
    <p:sldId id="290" r:id="rId3"/>
    <p:sldId id="313" r:id="rId4"/>
    <p:sldId id="294" r:id="rId5"/>
    <p:sldId id="318" r:id="rId6"/>
    <p:sldId id="314" r:id="rId7"/>
    <p:sldId id="277" r:id="rId8"/>
    <p:sldId id="315" r:id="rId9"/>
    <p:sldId id="300" r:id="rId10"/>
    <p:sldId id="301" r:id="rId11"/>
    <p:sldId id="304" r:id="rId12"/>
    <p:sldId id="305" r:id="rId13"/>
    <p:sldId id="293" r:id="rId14"/>
    <p:sldId id="273" r:id="rId15"/>
    <p:sldId id="263" r:id="rId16"/>
    <p:sldId id="288" r:id="rId17"/>
    <p:sldId id="265" r:id="rId18"/>
    <p:sldId id="310" r:id="rId19"/>
    <p:sldId id="312" r:id="rId20"/>
    <p:sldId id="284" r:id="rId21"/>
    <p:sldId id="320" r:id="rId22"/>
    <p:sldId id="321" r:id="rId23"/>
    <p:sldId id="274" r:id="rId24"/>
    <p:sldId id="322" r:id="rId25"/>
    <p:sldId id="285" r:id="rId26"/>
    <p:sldId id="317" r:id="rId27"/>
    <p:sldId id="270" r:id="rId28"/>
    <p:sldId id="292" r:id="rId29"/>
    <p:sldId id="276" r:id="rId30"/>
    <p:sldId id="325" r:id="rId31"/>
    <p:sldId id="324" r:id="rId32"/>
    <p:sldId id="279" r:id="rId33"/>
    <p:sldId id="268" r:id="rId34"/>
    <p:sldId id="306" r:id="rId35"/>
    <p:sldId id="307" r:id="rId36"/>
    <p:sldId id="323" r:id="rId3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0CFE98-1E32-4198-8ED6-D56CA52BCE36}">
          <p14:sldIdLst>
            <p14:sldId id="295"/>
            <p14:sldId id="290"/>
            <p14:sldId id="313"/>
            <p14:sldId id="294"/>
            <p14:sldId id="318"/>
            <p14:sldId id="314"/>
            <p14:sldId id="277"/>
            <p14:sldId id="315"/>
            <p14:sldId id="300"/>
            <p14:sldId id="301"/>
            <p14:sldId id="304"/>
            <p14:sldId id="305"/>
            <p14:sldId id="293"/>
            <p14:sldId id="273"/>
            <p14:sldId id="263"/>
            <p14:sldId id="288"/>
            <p14:sldId id="265"/>
          </p14:sldIdLst>
        </p14:section>
        <p14:section name="Curve of expectations" id="{B16B3BE7-C430-4C2F-AFA5-5D24D657B1F2}">
          <p14:sldIdLst>
            <p14:sldId id="310"/>
            <p14:sldId id="312"/>
            <p14:sldId id="284"/>
            <p14:sldId id="320"/>
            <p14:sldId id="321"/>
            <p14:sldId id="274"/>
            <p14:sldId id="322"/>
            <p14:sldId id="285"/>
            <p14:sldId id="317"/>
            <p14:sldId id="270"/>
            <p14:sldId id="292"/>
            <p14:sldId id="276"/>
            <p14:sldId id="325"/>
            <p14:sldId id="324"/>
            <p14:sldId id="279"/>
            <p14:sldId id="268"/>
            <p14:sldId id="306"/>
            <p14:sldId id="307"/>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8CBAD"/>
    <a:srgbClr val="F8D1B6"/>
    <a:srgbClr val="F4B183"/>
    <a:srgbClr val="C98563"/>
    <a:srgbClr val="DFA67C"/>
    <a:srgbClr val="1B3764"/>
    <a:srgbClr val="FF99FF"/>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34" autoAdjust="0"/>
    <p:restoredTop sz="80438" autoAdjust="0"/>
  </p:normalViewPr>
  <p:slideViewPr>
    <p:cSldViewPr snapToGrid="0">
      <p:cViewPr>
        <p:scale>
          <a:sx n="125" d="100"/>
          <a:sy n="125" d="100"/>
        </p:scale>
        <p:origin x="420" y="186"/>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16/02/2024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116661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1185860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924341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2042003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02592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13873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2884233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331394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23</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24</a:t>
            </a:fld>
            <a:endParaRPr lang="en-DE"/>
          </a:p>
        </p:txBody>
      </p:sp>
    </p:spTree>
    <p:extLst>
      <p:ext uri="{BB962C8B-B14F-4D97-AF65-F5344CB8AC3E}">
        <p14:creationId xmlns:p14="http://schemas.microsoft.com/office/powerpoint/2010/main" val="3636061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25</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26</a:t>
            </a:fld>
            <a:endParaRPr lang="en-DE"/>
          </a:p>
        </p:txBody>
      </p:sp>
    </p:spTree>
    <p:extLst>
      <p:ext uri="{BB962C8B-B14F-4D97-AF65-F5344CB8AC3E}">
        <p14:creationId xmlns:p14="http://schemas.microsoft.com/office/powerpoint/2010/main" val="2134849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28</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30</a:t>
            </a:fld>
            <a:endParaRPr lang="en-DE"/>
          </a:p>
        </p:txBody>
      </p:sp>
    </p:spTree>
    <p:extLst>
      <p:ext uri="{BB962C8B-B14F-4D97-AF65-F5344CB8AC3E}">
        <p14:creationId xmlns:p14="http://schemas.microsoft.com/office/powerpoint/2010/main" val="227994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33</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35</a:t>
            </a:fld>
            <a:endParaRPr lang="en-DE"/>
          </a:p>
        </p:txBody>
      </p:sp>
    </p:spTree>
    <p:extLst>
      <p:ext uri="{BB962C8B-B14F-4D97-AF65-F5344CB8AC3E}">
        <p14:creationId xmlns:p14="http://schemas.microsoft.com/office/powerpoint/2010/main" val="1116177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494F-8BFE-9D06-0B04-6563CBAA2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2CA48-2ECB-68E5-C853-CF59B937C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D7BF0-5BF8-44BF-5E07-35FDBC78866E}"/>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A950A9A5-7303-B2CC-F69D-009219B985CE}"/>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275853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dirty="0"/>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0002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A9CC-1301-FB92-4207-D10C49936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E2DA8-A6B8-3394-25EE-646F40A8E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8F610-82EA-6078-CFCB-9B1595CF33F4}"/>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7671B5A0-506B-39B6-D0A9-A4BDAE6257B5}"/>
              </a:ext>
            </a:extLst>
          </p:cNvPr>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143451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1696504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579344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16/02/2024 14:36</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16/02/2024 14:36</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16/02/2024 14:36</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16/02/2024 14:36</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16/02/2024 14:36</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16/02/2024 14:36</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16/02/2024 14:36</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16/02/2024 14:36</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16/02/2024 14:36</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16/02/2024 14:36</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16/02/2024 14:36</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16/02/2024 14:36</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jpe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3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customXml" Target="../ink/ink1.xml"/><Relationship Id="rId5" Type="http://schemas.openxmlformats.org/officeDocument/2006/relationships/image" Target="../media/image39.png"/><Relationship Id="rId10" Type="http://schemas.openxmlformats.org/officeDocument/2006/relationships/image" Target="../media/image44.emf"/><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2.pn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12"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jpeg"/><Relationship Id="rId11" Type="http://schemas.openxmlformats.org/officeDocument/2006/relationships/slide" Target="slide18.xml"/><Relationship Id="rId5" Type="http://schemas.openxmlformats.org/officeDocument/2006/relationships/image" Target="../media/image53.jpeg"/><Relationship Id="rId10" Type="http://schemas.openxmlformats.org/officeDocument/2006/relationships/image" Target="../media/image58.png"/><Relationship Id="rId4" Type="http://schemas.openxmlformats.org/officeDocument/2006/relationships/image" Target="../media/image52.sv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5.jpeg"/><Relationship Id="rId12"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jpeg"/><Relationship Id="rId11" Type="http://schemas.openxmlformats.org/officeDocument/2006/relationships/image" Target="../media/image5.png"/><Relationship Id="rId5" Type="http://schemas.openxmlformats.org/officeDocument/2006/relationships/image" Target="../media/image53.jpeg"/><Relationship Id="rId10" Type="http://schemas.microsoft.com/office/2007/relationships/hdphoto" Target="../media/hdphoto9.wdp"/><Relationship Id="rId4" Type="http://schemas.openxmlformats.org/officeDocument/2006/relationships/image" Target="../media/image52.sv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png"/><Relationship Id="rId10" Type="http://schemas.openxmlformats.org/officeDocument/2006/relationships/image" Target="../media/image54.jpeg"/><Relationship Id="rId4" Type="http://schemas.openxmlformats.org/officeDocument/2006/relationships/image" Target="../media/image62.png"/><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1.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61.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1.wdp"/><Relationship Id="rId7" Type="http://schemas.openxmlformats.org/officeDocument/2006/relationships/image" Target="../media/image12.sv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9.wdp"/><Relationship Id="rId10" Type="http://schemas.microsoft.com/office/2007/relationships/hdphoto" Target="../media/hdphoto12.wdp"/><Relationship Id="rId4" Type="http://schemas.openxmlformats.org/officeDocument/2006/relationships/image" Target="../media/image59.png"/><Relationship Id="rId9"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9.wdp"/></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2.png"/><Relationship Id="rId18" Type="http://schemas.openxmlformats.org/officeDocument/2006/relationships/image" Target="../media/image25.svg"/><Relationship Id="rId3" Type="http://schemas.openxmlformats.org/officeDocument/2006/relationships/image" Target="../media/image13.png"/><Relationship Id="rId7" Type="http://schemas.openxmlformats.org/officeDocument/2006/relationships/image" Target="../media/image10.png"/><Relationship Id="rId12" Type="http://schemas.microsoft.com/office/2007/relationships/hdphoto" Target="../media/hdphoto6.wdp"/><Relationship Id="rId17" Type="http://schemas.openxmlformats.org/officeDocument/2006/relationships/image" Target="../media/image24.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1.png"/><Relationship Id="rId5" Type="http://schemas.openxmlformats.org/officeDocument/2006/relationships/image" Target="../media/image9.png"/><Relationship Id="rId15" Type="http://schemas.openxmlformats.org/officeDocument/2006/relationships/image" Target="../media/image23.png"/><Relationship Id="rId10" Type="http://schemas.microsoft.com/office/2007/relationships/hdphoto" Target="../media/hdphoto5.wdp"/><Relationship Id="rId19" Type="http://schemas.openxmlformats.org/officeDocument/2006/relationships/image" Target="../media/image26.jpg"/><Relationship Id="rId4" Type="http://schemas.openxmlformats.org/officeDocument/2006/relationships/image" Target="../media/image14.png"/><Relationship Id="rId9" Type="http://schemas.openxmlformats.org/officeDocument/2006/relationships/image" Target="../media/image20.png"/><Relationship Id="rId1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1</a:t>
            </a:fld>
            <a:endParaRPr lang="en-DE"/>
          </a:p>
        </p:txBody>
      </p:sp>
      <p:pic>
        <p:nvPicPr>
          <p:cNvPr id="8" name="Picture 7">
            <a:extLst>
              <a:ext uri="{FF2B5EF4-FFF2-40B4-BE49-F238E27FC236}">
                <a16:creationId xmlns:a16="http://schemas.microsoft.com/office/drawing/2014/main" id="{4F2E4D09-3E6F-4F8C-A6CB-576BC04CAF3D}"/>
              </a:ext>
            </a:extLst>
          </p:cNvPr>
          <p:cNvPicPr>
            <a:picLocks noChangeAspect="1"/>
          </p:cNvPicPr>
          <p:nvPr/>
        </p:nvPicPr>
        <p:blipFill>
          <a:blip r:embed="rId3"/>
          <a:stretch>
            <a:fillRect/>
          </a:stretch>
        </p:blipFill>
        <p:spPr>
          <a:xfrm>
            <a:off x="45992" y="16934"/>
            <a:ext cx="2540905" cy="875679"/>
          </a:xfrm>
          <a:prstGeom prst="rect">
            <a:avLst/>
          </a:prstGeom>
        </p:spPr>
      </p:pic>
      <p:sp>
        <p:nvSpPr>
          <p:cNvPr id="9" name="TextBox 8">
            <a:extLst>
              <a:ext uri="{FF2B5EF4-FFF2-40B4-BE49-F238E27FC236}">
                <a16:creationId xmlns:a16="http://schemas.microsoft.com/office/drawing/2014/main" id="{E9AFC34D-6B54-4FAA-8923-C7C989408F54}"/>
              </a:ext>
            </a:extLst>
          </p:cNvPr>
          <p:cNvSpPr txBox="1"/>
          <p:nvPr/>
        </p:nvSpPr>
        <p:spPr>
          <a:xfrm>
            <a:off x="946390" y="1388044"/>
            <a:ext cx="10531236"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p>
        </p:txBody>
      </p:sp>
      <p:pic>
        <p:nvPicPr>
          <p:cNvPr id="10" name="Picture 9">
            <a:extLst>
              <a:ext uri="{FF2B5EF4-FFF2-40B4-BE49-F238E27FC236}">
                <a16:creationId xmlns:a16="http://schemas.microsoft.com/office/drawing/2014/main" id="{A057FE8D-14EA-42B0-9A4A-318FBB4AA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sp>
        <p:nvSpPr>
          <p:cNvPr id="11" name="TextBox 10">
            <a:extLst>
              <a:ext uri="{FF2B5EF4-FFF2-40B4-BE49-F238E27FC236}">
                <a16:creationId xmlns:a16="http://schemas.microsoft.com/office/drawing/2014/main" id="{BD88F404-3289-46EE-9157-FD5C4E267B04}"/>
              </a:ext>
            </a:extLst>
          </p:cNvPr>
          <p:cNvSpPr txBox="1"/>
          <p:nvPr/>
        </p:nvSpPr>
        <p:spPr>
          <a:xfrm>
            <a:off x="1483206" y="3230705"/>
            <a:ext cx="9005455" cy="1077218"/>
          </a:xfrm>
          <a:prstGeom prst="rect">
            <a:avLst/>
          </a:prstGeom>
          <a:noFill/>
        </p:spPr>
        <p:txBody>
          <a:bodyPr wrap="square">
            <a:spAutoFit/>
          </a:bodyPr>
          <a:lstStyle/>
          <a:p>
            <a:pPr algn="ctr"/>
            <a:r>
              <a:rPr lang="en-US" sz="3200" dirty="0">
                <a:latin typeface="Georgia" panose="02040502050405020303" pitchFamily="18" charset="0"/>
              </a:rPr>
              <a:t>Master’s Thesis Defense</a:t>
            </a:r>
          </a:p>
          <a:p>
            <a:pPr algn="ctr"/>
            <a:r>
              <a:rPr lang="en-US" sz="3200" dirty="0">
                <a:latin typeface="Georgia" panose="02040502050405020303" pitchFamily="18" charset="0"/>
              </a:rPr>
              <a:t>Vishal Kannan</a:t>
            </a:r>
          </a:p>
        </p:txBody>
      </p:sp>
      <p:sp>
        <p:nvSpPr>
          <p:cNvPr id="12" name="TextBox 11">
            <a:extLst>
              <a:ext uri="{FF2B5EF4-FFF2-40B4-BE49-F238E27FC236}">
                <a16:creationId xmlns:a16="http://schemas.microsoft.com/office/drawing/2014/main" id="{DA65813E-3C27-4694-96C8-4DC86458788A}"/>
              </a:ext>
            </a:extLst>
          </p:cNvPr>
          <p:cNvSpPr txBox="1"/>
          <p:nvPr/>
        </p:nvSpPr>
        <p:spPr>
          <a:xfrm>
            <a:off x="1593272" y="4990641"/>
            <a:ext cx="9005455" cy="1569660"/>
          </a:xfrm>
          <a:prstGeom prst="rect">
            <a:avLst/>
          </a:prstGeom>
          <a:noFill/>
        </p:spPr>
        <p:txBody>
          <a:bodyPr wrap="square">
            <a:spAutoFit/>
          </a:bodyPr>
          <a:lstStyle/>
          <a:p>
            <a:pPr algn="ctr"/>
            <a:r>
              <a:rPr lang="en-US" sz="3200" dirty="0">
                <a:latin typeface="Georgia" panose="02040502050405020303" pitchFamily="18" charset="0"/>
              </a:rPr>
              <a:t>Supervisor: Prof. Dr. Max Happel</a:t>
            </a:r>
          </a:p>
          <a:p>
            <a:pPr algn="ctr"/>
            <a:r>
              <a:rPr lang="en-US" sz="3200" dirty="0">
                <a:latin typeface="Georgia" panose="02040502050405020303" pitchFamily="18" charset="0"/>
              </a:rPr>
              <a:t>Examiners</a:t>
            </a:r>
          </a:p>
          <a:p>
            <a:pPr algn="ctr"/>
            <a:r>
              <a:rPr lang="en-US" sz="3200" dirty="0">
                <a:latin typeface="Georgia" panose="02040502050405020303" pitchFamily="18" charset="0"/>
              </a:rPr>
              <a:t>1. </a:t>
            </a:r>
          </a:p>
        </p:txBody>
      </p:sp>
      <p:pic>
        <p:nvPicPr>
          <p:cNvPr id="14" name="Picture 13">
            <a:extLst>
              <a:ext uri="{FF2B5EF4-FFF2-40B4-BE49-F238E27FC236}">
                <a16:creationId xmlns:a16="http://schemas.microsoft.com/office/drawing/2014/main" id="{6B713D36-AA5B-4A47-8A54-4F10F1E78D73}"/>
              </a:ext>
            </a:extLst>
          </p:cNvPr>
          <p:cNvPicPr>
            <a:picLocks noChangeAspect="1"/>
          </p:cNvPicPr>
          <p:nvPr/>
        </p:nvPicPr>
        <p:blipFill>
          <a:blip r:embed="rId5"/>
          <a:stretch>
            <a:fillRect/>
          </a:stretch>
        </p:blipFill>
        <p:spPr>
          <a:xfrm>
            <a:off x="10569659" y="6358885"/>
            <a:ext cx="1568282" cy="362590"/>
          </a:xfrm>
          <a:prstGeom prst="rect">
            <a:avLst/>
          </a:prstGeom>
        </p:spPr>
      </p:pic>
      <p:pic>
        <p:nvPicPr>
          <p:cNvPr id="16" name="Picture 15">
            <a:extLst>
              <a:ext uri="{FF2B5EF4-FFF2-40B4-BE49-F238E27FC236}">
                <a16:creationId xmlns:a16="http://schemas.microsoft.com/office/drawing/2014/main" id="{6DA75771-8FBD-4505-B4E0-DDA9359F0A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52" y="5549900"/>
            <a:ext cx="1666875" cy="1171575"/>
          </a:xfrm>
          <a:prstGeom prst="rect">
            <a:avLst/>
          </a:prstGeom>
        </p:spPr>
      </p:pic>
    </p:spTree>
    <p:extLst>
      <p:ext uri="{BB962C8B-B14F-4D97-AF65-F5344CB8AC3E}">
        <p14:creationId xmlns:p14="http://schemas.microsoft.com/office/powerpoint/2010/main" val="169570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16/02/2024 14:36</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302500" y="2995508"/>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051746" y="990600"/>
            <a:ext cx="4457748" cy="2101864"/>
          </a:xfrm>
          <a:prstGeom prst="rect">
            <a:avLst/>
          </a:prstGeom>
        </p:spPr>
      </p:pic>
    </p:spTree>
    <p:extLst>
      <p:ext uri="{BB962C8B-B14F-4D97-AF65-F5344CB8AC3E}">
        <p14:creationId xmlns:p14="http://schemas.microsoft.com/office/powerpoint/2010/main" val="3020306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16/02/2024 14:36</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11</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7989" y="-22023"/>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5849122"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059297" y="2751245"/>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55" name="Picture 54">
            <a:extLst>
              <a:ext uri="{FF2B5EF4-FFF2-40B4-BE49-F238E27FC236}">
                <a16:creationId xmlns:a16="http://schemas.microsoft.com/office/drawing/2014/main" id="{CC3A18BF-902E-4B35-9FA7-13361A764459}"/>
              </a:ext>
            </a:extLst>
          </p:cNvPr>
          <p:cNvPicPr>
            <a:picLocks noChangeAspect="1"/>
          </p:cNvPicPr>
          <p:nvPr/>
        </p:nvPicPr>
        <p:blipFill>
          <a:blip r:embed="rId3"/>
          <a:stretch>
            <a:fillRect/>
          </a:stretch>
        </p:blipFill>
        <p:spPr>
          <a:xfrm>
            <a:off x="5441843" y="767978"/>
            <a:ext cx="3206774" cy="1816765"/>
          </a:xfrm>
          <a:prstGeom prst="rect">
            <a:avLst/>
          </a:prstGeom>
        </p:spPr>
      </p:pic>
      <p:pic>
        <p:nvPicPr>
          <p:cNvPr id="56" name="Picture 55">
            <a:extLst>
              <a:ext uri="{FF2B5EF4-FFF2-40B4-BE49-F238E27FC236}">
                <a16:creationId xmlns:a16="http://schemas.microsoft.com/office/drawing/2014/main" id="{496CB7C8-131A-48E2-9B0A-A9B5B411B73E}"/>
              </a:ext>
            </a:extLst>
          </p:cNvPr>
          <p:cNvPicPr>
            <a:picLocks noChangeAspect="1"/>
          </p:cNvPicPr>
          <p:nvPr/>
        </p:nvPicPr>
        <p:blipFill>
          <a:blip r:embed="rId4"/>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2396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16/02/2024 14:36</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12</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5" y="-2351"/>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4679096"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6641567"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879752" y="2786665"/>
            <a:ext cx="209405" cy="33504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18" name="TextBox 17">
            <a:extLst>
              <a:ext uri="{FF2B5EF4-FFF2-40B4-BE49-F238E27FC236}">
                <a16:creationId xmlns:a16="http://schemas.microsoft.com/office/drawing/2014/main" id="{926B16A1-F070-4DAE-AB78-77328A958231}"/>
              </a:ext>
            </a:extLst>
          </p:cNvPr>
          <p:cNvSpPr txBox="1"/>
          <p:nvPr/>
        </p:nvSpPr>
        <p:spPr>
          <a:xfrm>
            <a:off x="2848352" y="2884294"/>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5" name="Picture 4">
            <a:extLst>
              <a:ext uri="{FF2B5EF4-FFF2-40B4-BE49-F238E27FC236}">
                <a16:creationId xmlns:a16="http://schemas.microsoft.com/office/drawing/2014/main" id="{23CDC131-874E-47D5-A999-684C027EB3C2}"/>
              </a:ext>
            </a:extLst>
          </p:cNvPr>
          <p:cNvPicPr>
            <a:picLocks noChangeAspect="1"/>
          </p:cNvPicPr>
          <p:nvPr/>
        </p:nvPicPr>
        <p:blipFill>
          <a:blip r:embed="rId3"/>
          <a:stretch>
            <a:fillRect/>
          </a:stretch>
        </p:blipFill>
        <p:spPr>
          <a:xfrm>
            <a:off x="4220141" y="871559"/>
            <a:ext cx="1917682" cy="1828070"/>
          </a:xfrm>
          <a:prstGeom prst="rect">
            <a:avLst/>
          </a:prstGeom>
        </p:spPr>
      </p:pic>
      <p:pic>
        <p:nvPicPr>
          <p:cNvPr id="90" name="Picture 89">
            <a:extLst>
              <a:ext uri="{FF2B5EF4-FFF2-40B4-BE49-F238E27FC236}">
                <a16:creationId xmlns:a16="http://schemas.microsoft.com/office/drawing/2014/main" id="{73A4C17A-C97A-4C30-8226-306E95CF5D2C}"/>
              </a:ext>
            </a:extLst>
          </p:cNvPr>
          <p:cNvPicPr>
            <a:picLocks noChangeAspect="1"/>
          </p:cNvPicPr>
          <p:nvPr/>
        </p:nvPicPr>
        <p:blipFill>
          <a:blip r:embed="rId4"/>
          <a:stretch>
            <a:fillRect/>
          </a:stretch>
        </p:blipFill>
        <p:spPr>
          <a:xfrm>
            <a:off x="6571468" y="945013"/>
            <a:ext cx="2609588" cy="1478436"/>
          </a:xfrm>
          <a:prstGeom prst="rect">
            <a:avLst/>
          </a:prstGeom>
        </p:spPr>
      </p:pic>
      <p:pic>
        <p:nvPicPr>
          <p:cNvPr id="92" name="Picture 91">
            <a:extLst>
              <a:ext uri="{FF2B5EF4-FFF2-40B4-BE49-F238E27FC236}">
                <a16:creationId xmlns:a16="http://schemas.microsoft.com/office/drawing/2014/main" id="{78E82FE1-F224-462A-AD81-760248164A41}"/>
              </a:ext>
            </a:extLst>
          </p:cNvPr>
          <p:cNvPicPr>
            <a:picLocks noChangeAspect="1"/>
          </p:cNvPicPr>
          <p:nvPr/>
        </p:nvPicPr>
        <p:blipFill>
          <a:blip r:embed="rId5"/>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3401149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16/02/2024 14:36</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13</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4A74999-47D5-4C54-BF9C-5F33B44968A5}"/>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398BD410-EC99-4EB6-998F-0E78CFDF040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AF356E2C-C424-48A9-9E34-3838365EC7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16/02/2024 14:36</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14</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xmlns="">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8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8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90"/>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9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9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9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94"/>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517C9F9-2E23-4B8E-AFA9-37A364213ECB}"/>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96418A9A-6EFE-4ABF-B764-B1C55778460B}"/>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3F512897-EF99-4DBB-AFF9-9EA9872BF5D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The spout leaving behaviour</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16/02/2024 14:36</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15</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AE8849-8A84-412E-BF6D-25346A75207F}"/>
              </a:ext>
            </a:extLst>
          </p:cNvPr>
          <p:cNvGrpSpPr/>
          <p:nvPr/>
        </p:nvGrpSpPr>
        <p:grpSpPr>
          <a:xfrm>
            <a:off x="-1" y="0"/>
            <a:ext cx="12192001" cy="737658"/>
            <a:chOff x="-1" y="0"/>
            <a:chExt cx="12192001" cy="737658"/>
          </a:xfrm>
        </p:grpSpPr>
        <p:sp>
          <p:nvSpPr>
            <p:cNvPr id="68" name="Rectangle 67">
              <a:extLst>
                <a:ext uri="{FF2B5EF4-FFF2-40B4-BE49-F238E27FC236}">
                  <a16:creationId xmlns:a16="http://schemas.microsoft.com/office/drawing/2014/main" id="{A4CA726E-73D9-44CC-A09E-1CC98D895A8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D08C9AB7-E24C-454E-9290-2A1913ADA57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FrA encodes expectation and evaluation of reward</a:t>
            </a:r>
            <a:endParaRPr lang="en-DE" sz="3200" dirty="0">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16</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Current source density analysis</a:t>
            </a:r>
            <a:endParaRPr lang="en-DE" sz="3200" dirty="0">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repeatCount="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500" fill="hold"/>
                                        <p:tgtEl>
                                          <p:spTgt spid="5"/>
                                        </p:tgtEl>
                                        <p:attrNameLst>
                                          <p:attrName>ppt_x</p:attrName>
                                        </p:attrNameLst>
                                      </p:cBhvr>
                                      <p:tavLst>
                                        <p:tav tm="0">
                                          <p:val>
                                            <p:strVal val="1+#ppt_w/2"/>
                                          </p:val>
                                        </p:tav>
                                        <p:tav tm="100000">
                                          <p:val>
                                            <p:strVal val="#ppt_x"/>
                                          </p:val>
                                        </p:tav>
                                      </p:tavLst>
                                    </p:anim>
                                    <p:anim calcmode="lin" valueType="num">
                                      <p:cBhvr additive="base">
                                        <p:cTn id="98" dur="500" fill="hold"/>
                                        <p:tgtEl>
                                          <p:spTgt spid="5"/>
                                        </p:tgtEl>
                                        <p:attrNameLst>
                                          <p:attrName>ppt_y</p:attrName>
                                        </p:attrNameLst>
                                      </p:cBhvr>
                                      <p:tavLst>
                                        <p:tav tm="0">
                                          <p:val>
                                            <p:strVal val="#ppt_y"/>
                                          </p:val>
                                        </p:tav>
                                        <p:tav tm="100000">
                                          <p:val>
                                            <p:strVal val="#ppt_y"/>
                                          </p:val>
                                        </p:tav>
                                      </p:tavLst>
                                    </p:anim>
                                  </p:childTnLst>
                                </p:cTn>
                              </p:par>
                              <p:par>
                                <p:cTn id="99" presetID="1" presetClass="exit"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EFD8E91-889B-45E8-987D-1A1C5AC0B0B1}"/>
              </a:ext>
            </a:extLst>
          </p:cNvPr>
          <p:cNvGrpSpPr/>
          <p:nvPr/>
        </p:nvGrpSpPr>
        <p:grpSpPr>
          <a:xfrm>
            <a:off x="-1" y="0"/>
            <a:ext cx="12192001" cy="737658"/>
            <a:chOff x="-1" y="0"/>
            <a:chExt cx="12192001" cy="737658"/>
          </a:xfrm>
        </p:grpSpPr>
        <p:sp>
          <p:nvSpPr>
            <p:cNvPr id="53" name="Rectangle 52">
              <a:extLst>
                <a:ext uri="{FF2B5EF4-FFF2-40B4-BE49-F238E27FC236}">
                  <a16:creationId xmlns:a16="http://schemas.microsoft.com/office/drawing/2014/main" id="{57B66277-E956-4174-98C6-8FBC2A8D1EE8}"/>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635FBC24-F263-478C-8ECF-37B3F1A2E98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85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16/02/2024 14:36</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F444B8C-2A21-4F1B-87EB-F7E401FD544A}"/>
                  </a:ext>
                </a:extLst>
              </p:cNvPr>
              <p:cNvGraphicFramePr>
                <a:graphicFrameLocks noChangeAspect="1"/>
              </p:cNvGraphicFramePr>
              <p:nvPr>
                <p:extLst>
                  <p:ext uri="{D42A27DB-BD31-4B8C-83A1-F6EECF244321}">
                    <p14:modId xmlns:p14="http://schemas.microsoft.com/office/powerpoint/2010/main" val="3104255272"/>
                  </p:ext>
                </p:extLst>
              </p:nvPr>
            </p:nvGraphicFramePr>
            <p:xfrm>
              <a:off x="6852445" y="819354"/>
              <a:ext cx="2582208" cy="1452492"/>
            </p:xfrm>
            <a:graphic>
              <a:graphicData uri="http://schemas.microsoft.com/office/powerpoint/2016/sectionzoom">
                <psez:sectionZm>
                  <psez:sectionZmObj sectionId="{B16B3BE7-C430-4C2F-AFA5-5D24D657B1F2}">
                    <psez:zmPr id="{15C3FD09-00AC-4F8D-A1B2-8B47B5D779E4}" transitionDur="1000">
                      <p166:blipFill xmlns:p166="http://schemas.microsoft.com/office/powerpoint/2016/6/main">
                        <a:blip r:embed="rId10"/>
                        <a:stretch>
                          <a:fillRect/>
                        </a:stretch>
                      </p166:blipFill>
                      <p166:spPr xmlns:p166="http://schemas.microsoft.com/office/powerpoint/2016/6/main">
                        <a:xfrm>
                          <a:off x="0" y="0"/>
                          <a:ext cx="2582208" cy="1452492"/>
                        </a:xfrm>
                        <a:prstGeom prst="rect">
                          <a:avLst/>
                        </a:prstGeom>
                        <a:ln w="3175">
                          <a:noFill/>
                        </a:ln>
                      </p166:spPr>
                    </psez:zmPr>
                  </psez:sectionZmObj>
                </psez:sectionZm>
              </a:graphicData>
            </a:graphic>
          </p:graphicFrame>
        </mc:Choice>
        <mc:Fallback xmlns="">
          <p:pic>
            <p:nvPicPr>
              <p:cNvPr id="29" name="Section Zoom 28">
                <a:hlinkClick r:id="rId11" action="ppaction://hlinksldjump"/>
                <a:extLst>
                  <a:ext uri="{FF2B5EF4-FFF2-40B4-BE49-F238E27FC236}">
                    <a16:creationId xmlns:a16="http://schemas.microsoft.com/office/drawing/2014/main" id="{5F444B8C-2A21-4F1B-87EB-F7E401FD544A}"/>
                  </a:ext>
                </a:extLst>
              </p:cNvPr>
              <p:cNvPicPr>
                <a:picLocks noGrp="1" noRot="1" noChangeAspect="1" noMove="1" noResize="1" noEditPoints="1" noAdjustHandles="1" noChangeArrowheads="1" noChangeShapeType="1"/>
              </p:cNvPicPr>
              <p:nvPr/>
            </p:nvPicPr>
            <p:blipFill>
              <a:blip r:embed="rId12"/>
              <a:stretch>
                <a:fillRect/>
              </a:stretch>
            </p:blipFill>
            <p:spPr>
              <a:xfrm>
                <a:off x="6852445" y="819354"/>
                <a:ext cx="2582208" cy="1452492"/>
              </a:xfrm>
              <a:prstGeom prst="rect">
                <a:avLst/>
              </a:prstGeom>
              <a:ln w="3175">
                <a:noFill/>
              </a:ln>
            </p:spPr>
          </p:pic>
        </mc:Fallback>
      </mc:AlternateContent>
    </p:spTree>
    <p:extLst>
      <p:ext uri="{BB962C8B-B14F-4D97-AF65-F5344CB8AC3E}">
        <p14:creationId xmlns:p14="http://schemas.microsoft.com/office/powerpoint/2010/main" val="35390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46" grpId="0" animBg="1"/>
      <p:bldP spid="46" grpId="1" animBg="1"/>
      <p:bldP spid="47" grpId="0" animBg="1"/>
      <p:bldP spid="4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12111CF-8166-4C31-B652-62A31E4FFF41}"/>
              </a:ext>
            </a:extLst>
          </p:cNvPr>
          <p:cNvGrpSpPr/>
          <p:nvPr/>
        </p:nvGrpSpPr>
        <p:grpSpPr>
          <a:xfrm>
            <a:off x="8269758" y="2132895"/>
            <a:ext cx="3498241" cy="4848716"/>
            <a:chOff x="5933459" y="2184375"/>
            <a:chExt cx="795404" cy="1102466"/>
          </a:xfrm>
        </p:grpSpPr>
        <p:pic>
          <p:nvPicPr>
            <p:cNvPr id="76" name="Picture 75">
              <a:extLst>
                <a:ext uri="{FF2B5EF4-FFF2-40B4-BE49-F238E27FC236}">
                  <a16:creationId xmlns:a16="http://schemas.microsoft.com/office/drawing/2014/main" id="{FF7864B8-61CF-43DC-95F4-4F3F21FB4A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5933459" y="2566193"/>
              <a:ext cx="716630" cy="720648"/>
            </a:xfrm>
            <a:prstGeom prst="rect">
              <a:avLst/>
            </a:prstGeom>
          </p:spPr>
        </p:pic>
        <p:grpSp>
          <p:nvGrpSpPr>
            <p:cNvPr id="77" name="Group 76">
              <a:extLst>
                <a:ext uri="{FF2B5EF4-FFF2-40B4-BE49-F238E27FC236}">
                  <a16:creationId xmlns:a16="http://schemas.microsoft.com/office/drawing/2014/main" id="{8F8F284D-E447-45E8-8096-A99392BC4338}"/>
                </a:ext>
              </a:extLst>
            </p:cNvPr>
            <p:cNvGrpSpPr/>
            <p:nvPr/>
          </p:nvGrpSpPr>
          <p:grpSpPr>
            <a:xfrm>
              <a:off x="5991302" y="2184375"/>
              <a:ext cx="737561" cy="440773"/>
              <a:chOff x="5983965" y="2169252"/>
              <a:chExt cx="737561" cy="440773"/>
            </a:xfrm>
          </p:grpSpPr>
          <p:sp>
            <p:nvSpPr>
              <p:cNvPr id="78" name="TextBox 77">
                <a:extLst>
                  <a:ext uri="{FF2B5EF4-FFF2-40B4-BE49-F238E27FC236}">
                    <a16:creationId xmlns:a16="http://schemas.microsoft.com/office/drawing/2014/main" id="{B81E8ED8-2457-46C8-A4FB-A764E93710D2}"/>
                  </a:ext>
                </a:extLst>
              </p:cNvPr>
              <p:cNvSpPr txBox="1"/>
              <p:nvPr/>
            </p:nvSpPr>
            <p:spPr>
              <a:xfrm>
                <a:off x="6062739" y="2282359"/>
                <a:ext cx="580013" cy="188946"/>
              </a:xfrm>
              <a:prstGeom prst="rect">
                <a:avLst/>
              </a:prstGeom>
              <a:noFill/>
            </p:spPr>
            <p:txBody>
              <a:bodyPr wrap="square" rtlCol="0">
                <a:spAutoFit/>
              </a:bodyPr>
              <a:lstStyle/>
              <a:p>
                <a:pPr algn="ctr"/>
                <a:r>
                  <a:rPr lang="en-US" sz="2400" dirty="0"/>
                  <a:t>Now, I know what’s going on!</a:t>
                </a:r>
                <a:endParaRPr lang="en-DE" sz="2800" dirty="0"/>
              </a:p>
            </p:txBody>
          </p:sp>
          <p:sp>
            <p:nvSpPr>
              <p:cNvPr id="79" name="Thought Bubble: Cloud 78">
                <a:extLst>
                  <a:ext uri="{FF2B5EF4-FFF2-40B4-BE49-F238E27FC236}">
                    <a16:creationId xmlns:a16="http://schemas.microsoft.com/office/drawing/2014/main" id="{C6385208-725E-46CF-9A14-3B8504F457F5}"/>
                  </a:ext>
                </a:extLst>
              </p:cNvPr>
              <p:cNvSpPr/>
              <p:nvPr/>
            </p:nvSpPr>
            <p:spPr>
              <a:xfrm>
                <a:off x="5983965" y="2169252"/>
                <a:ext cx="737561" cy="440773"/>
              </a:xfrm>
              <a:prstGeom prst="cloudCallout">
                <a:avLst>
                  <a:gd name="adj1" fmla="val 17339"/>
                  <a:gd name="adj2" fmla="val 65448"/>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13" name="Group 12">
            <a:extLst>
              <a:ext uri="{FF2B5EF4-FFF2-40B4-BE49-F238E27FC236}">
                <a16:creationId xmlns:a16="http://schemas.microsoft.com/office/drawing/2014/main" id="{009203E4-710B-4DF5-BD4B-F2A80E67F821}"/>
              </a:ext>
            </a:extLst>
          </p:cNvPr>
          <p:cNvGrpSpPr/>
          <p:nvPr/>
        </p:nvGrpSpPr>
        <p:grpSpPr>
          <a:xfrm>
            <a:off x="4905728" y="1160563"/>
            <a:ext cx="3243844" cy="5303184"/>
            <a:chOff x="4988683" y="968734"/>
            <a:chExt cx="3243844" cy="5303184"/>
          </a:xfrm>
        </p:grpSpPr>
        <p:pic>
          <p:nvPicPr>
            <p:cNvPr id="74" name="Picture 73">
              <a:extLst>
                <a:ext uri="{FF2B5EF4-FFF2-40B4-BE49-F238E27FC236}">
                  <a16:creationId xmlns:a16="http://schemas.microsoft.com/office/drawing/2014/main" id="{F692335A-FFD8-4B74-B7EE-1F975F17AD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98912" y="3124200"/>
              <a:ext cx="2365676" cy="3147718"/>
            </a:xfrm>
            <a:prstGeom prst="rect">
              <a:avLst/>
            </a:prstGeom>
          </p:spPr>
        </p:pic>
        <p:sp>
          <p:nvSpPr>
            <p:cNvPr id="80" name="Thought Bubble: Cloud 79">
              <a:extLst>
                <a:ext uri="{FF2B5EF4-FFF2-40B4-BE49-F238E27FC236}">
                  <a16:creationId xmlns:a16="http://schemas.microsoft.com/office/drawing/2014/main" id="{E87CBB93-4F04-4F4A-A88D-2FAF7FD4F69E}"/>
                </a:ext>
              </a:extLst>
            </p:cNvPr>
            <p:cNvSpPr/>
            <p:nvPr/>
          </p:nvSpPr>
          <p:spPr>
            <a:xfrm>
              <a:off x="4988683" y="968734"/>
              <a:ext cx="3243844" cy="1938548"/>
            </a:xfrm>
            <a:prstGeom prst="cloudCallout">
              <a:avLst>
                <a:gd name="adj1" fmla="val -6739"/>
                <a:gd name="adj2" fmla="val 62991"/>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6" name="TextBox 85">
              <a:extLst>
                <a:ext uri="{FF2B5EF4-FFF2-40B4-BE49-F238E27FC236}">
                  <a16:creationId xmlns:a16="http://schemas.microsoft.com/office/drawing/2014/main" id="{8EC286DA-39B1-4331-A4A0-E3648FC6F104}"/>
                </a:ext>
              </a:extLst>
            </p:cNvPr>
            <p:cNvSpPr txBox="1"/>
            <p:nvPr/>
          </p:nvSpPr>
          <p:spPr>
            <a:xfrm>
              <a:off x="5280851" y="1657416"/>
              <a:ext cx="2951676" cy="461665"/>
            </a:xfrm>
            <a:prstGeom prst="rect">
              <a:avLst/>
            </a:prstGeom>
            <a:noFill/>
          </p:spPr>
          <p:txBody>
            <a:bodyPr wrap="square">
              <a:spAutoFit/>
            </a:bodyPr>
            <a:lstStyle/>
            <a:p>
              <a:r>
                <a:rPr lang="en-US" sz="2400" dirty="0"/>
                <a:t>What is going on???</a:t>
              </a:r>
              <a:endParaRPr lang="en-DE" sz="2800" dirty="0"/>
            </a:p>
          </p:txBody>
        </p:sp>
      </p:grpSp>
      <p:grpSp>
        <p:nvGrpSpPr>
          <p:cNvPr id="88" name="Group 87">
            <a:extLst>
              <a:ext uri="{FF2B5EF4-FFF2-40B4-BE49-F238E27FC236}">
                <a16:creationId xmlns:a16="http://schemas.microsoft.com/office/drawing/2014/main" id="{9ECE9AE4-3668-4128-B08E-92A347563D6F}"/>
              </a:ext>
            </a:extLst>
          </p:cNvPr>
          <p:cNvGrpSpPr/>
          <p:nvPr/>
        </p:nvGrpSpPr>
        <p:grpSpPr>
          <a:xfrm>
            <a:off x="862333" y="2163625"/>
            <a:ext cx="3364030" cy="4898546"/>
            <a:chOff x="5991302" y="2184375"/>
            <a:chExt cx="764888" cy="1113796"/>
          </a:xfrm>
        </p:grpSpPr>
        <p:pic>
          <p:nvPicPr>
            <p:cNvPr id="89" name="Picture 88">
              <a:extLst>
                <a:ext uri="{FF2B5EF4-FFF2-40B4-BE49-F238E27FC236}">
                  <a16:creationId xmlns:a16="http://schemas.microsoft.com/office/drawing/2014/main" id="{AAA56207-8E7A-4D7E-BC7C-ECBEDB0788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035542" y="2577523"/>
              <a:ext cx="720648" cy="720648"/>
            </a:xfrm>
            <a:prstGeom prst="rect">
              <a:avLst/>
            </a:prstGeom>
          </p:spPr>
        </p:pic>
        <p:grpSp>
          <p:nvGrpSpPr>
            <p:cNvPr id="90" name="Group 89">
              <a:extLst>
                <a:ext uri="{FF2B5EF4-FFF2-40B4-BE49-F238E27FC236}">
                  <a16:creationId xmlns:a16="http://schemas.microsoft.com/office/drawing/2014/main" id="{AE6B6758-96BE-417D-97E4-D664C2ED9C92}"/>
                </a:ext>
              </a:extLst>
            </p:cNvPr>
            <p:cNvGrpSpPr/>
            <p:nvPr/>
          </p:nvGrpSpPr>
          <p:grpSpPr>
            <a:xfrm>
              <a:off x="5991302" y="2184375"/>
              <a:ext cx="737561" cy="440773"/>
              <a:chOff x="5983965" y="2169252"/>
              <a:chExt cx="737561" cy="440773"/>
            </a:xfrm>
          </p:grpSpPr>
          <p:sp>
            <p:nvSpPr>
              <p:cNvPr id="91" name="TextBox 90">
                <a:extLst>
                  <a:ext uri="{FF2B5EF4-FFF2-40B4-BE49-F238E27FC236}">
                    <a16:creationId xmlns:a16="http://schemas.microsoft.com/office/drawing/2014/main" id="{CBA70F66-3147-4214-ADE5-3EE0D6406C85}"/>
                  </a:ext>
                </a:extLst>
              </p:cNvPr>
              <p:cNvSpPr txBox="1"/>
              <p:nvPr/>
            </p:nvSpPr>
            <p:spPr>
              <a:xfrm>
                <a:off x="6062739" y="2301145"/>
                <a:ext cx="580013" cy="188946"/>
              </a:xfrm>
              <a:prstGeom prst="rect">
                <a:avLst/>
              </a:prstGeom>
              <a:noFill/>
            </p:spPr>
            <p:txBody>
              <a:bodyPr wrap="square" rtlCol="0">
                <a:spAutoFit/>
              </a:bodyPr>
              <a:lstStyle/>
              <a:p>
                <a:pPr algn="ctr"/>
                <a:r>
                  <a:rPr lang="en-US" sz="2400" dirty="0"/>
                  <a:t>I know what to expect</a:t>
                </a:r>
                <a:endParaRPr lang="en-DE" sz="2800" dirty="0"/>
              </a:p>
            </p:txBody>
          </p:sp>
          <p:sp>
            <p:nvSpPr>
              <p:cNvPr id="92" name="Thought Bubble: Cloud 91">
                <a:extLst>
                  <a:ext uri="{FF2B5EF4-FFF2-40B4-BE49-F238E27FC236}">
                    <a16:creationId xmlns:a16="http://schemas.microsoft.com/office/drawing/2014/main" id="{02A080D8-0CA4-4C23-B01A-4E46DB867386}"/>
                  </a:ext>
                </a:extLst>
              </p:cNvPr>
              <p:cNvSpPr/>
              <p:nvPr/>
            </p:nvSpPr>
            <p:spPr>
              <a:xfrm>
                <a:off x="5983965" y="2169252"/>
                <a:ext cx="737561"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sp>
        <p:nvSpPr>
          <p:cNvPr id="93" name="TextBox 92">
            <a:extLst>
              <a:ext uri="{FF2B5EF4-FFF2-40B4-BE49-F238E27FC236}">
                <a16:creationId xmlns:a16="http://schemas.microsoft.com/office/drawing/2014/main" id="{B09089A2-3E12-4E79-AAFE-500D5F7AA599}"/>
              </a:ext>
            </a:extLst>
          </p:cNvPr>
          <p:cNvSpPr txBox="1"/>
          <p:nvPr/>
        </p:nvSpPr>
        <p:spPr>
          <a:xfrm>
            <a:off x="2497056" y="197755"/>
            <a:ext cx="8061188" cy="923330"/>
          </a:xfrm>
          <a:prstGeom prst="rect">
            <a:avLst/>
          </a:prstGeom>
          <a:noFill/>
        </p:spPr>
        <p:txBody>
          <a:bodyPr wrap="square">
            <a:spAutoFit/>
          </a:bodyPr>
          <a:lstStyle/>
          <a:p>
            <a:pPr algn="ctr"/>
            <a:r>
              <a:rPr lang="en-US" sz="5400" b="1" dirty="0"/>
              <a:t>Alteration of Expectations</a:t>
            </a:r>
            <a:endParaRPr lang="en-DE" sz="6000" b="1" dirty="0"/>
          </a:p>
        </p:txBody>
      </p:sp>
      <p:sp>
        <p:nvSpPr>
          <p:cNvPr id="15" name="Freeform: Shape 14">
            <a:extLst>
              <a:ext uri="{FF2B5EF4-FFF2-40B4-BE49-F238E27FC236}">
                <a16:creationId xmlns:a16="http://schemas.microsoft.com/office/drawing/2014/main" id="{C2FB4EB2-F854-4D5D-B506-A84FE7ADF14E}"/>
              </a:ext>
            </a:extLst>
          </p:cNvPr>
          <p:cNvSpPr/>
          <p:nvPr/>
        </p:nvSpPr>
        <p:spPr>
          <a:xfrm>
            <a:off x="3476625" y="3962400"/>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Freeform: Shape 93">
            <a:extLst>
              <a:ext uri="{FF2B5EF4-FFF2-40B4-BE49-F238E27FC236}">
                <a16:creationId xmlns:a16="http://schemas.microsoft.com/office/drawing/2014/main" id="{0357BBAE-BF74-4DFE-B50A-E1E6D4B8C413}"/>
              </a:ext>
            </a:extLst>
          </p:cNvPr>
          <p:cNvSpPr/>
          <p:nvPr/>
        </p:nvSpPr>
        <p:spPr>
          <a:xfrm rot="4005516">
            <a:off x="7653896" y="3898556"/>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03200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059B586-B3F8-457F-BC8C-6700EC8F5768}"/>
              </a:ext>
            </a:extLst>
          </p:cNvPr>
          <p:cNvGrpSpPr/>
          <p:nvPr/>
        </p:nvGrpSpPr>
        <p:grpSpPr>
          <a:xfrm>
            <a:off x="-1" y="0"/>
            <a:ext cx="12192001" cy="737658"/>
            <a:chOff x="-1" y="0"/>
            <a:chExt cx="12192001" cy="737658"/>
          </a:xfrm>
        </p:grpSpPr>
        <p:sp>
          <p:nvSpPr>
            <p:cNvPr id="45" name="Rectangle 44">
              <a:extLst>
                <a:ext uri="{FF2B5EF4-FFF2-40B4-BE49-F238E27FC236}">
                  <a16:creationId xmlns:a16="http://schemas.microsoft.com/office/drawing/2014/main" id="{541AD536-F982-4B08-BF5F-854F3DE72F2C}"/>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3EB641CF-5051-4F1B-8C55-3E988B6F26C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0719" y="5392407"/>
            <a:ext cx="2428874" cy="455858"/>
          </a:xfrm>
          <a:prstGeom prst="rect">
            <a:avLst/>
          </a:prstGeom>
        </p:spPr>
      </p:pic>
      <p:grpSp>
        <p:nvGrpSpPr>
          <p:cNvPr id="7" name="Group 6">
            <a:extLst>
              <a:ext uri="{FF2B5EF4-FFF2-40B4-BE49-F238E27FC236}">
                <a16:creationId xmlns:a16="http://schemas.microsoft.com/office/drawing/2014/main" id="{467027B5-263E-49AA-B803-0F157D44AC74}"/>
              </a:ext>
            </a:extLst>
          </p:cNvPr>
          <p:cNvGrpSpPr/>
          <p:nvPr/>
        </p:nvGrpSpPr>
        <p:grpSpPr>
          <a:xfrm>
            <a:off x="38826" y="2928220"/>
            <a:ext cx="7073146" cy="3087820"/>
            <a:chOff x="794791" y="2615869"/>
            <a:chExt cx="8850108" cy="3863562"/>
          </a:xfrm>
        </p:grpSpPr>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821" y="2615869"/>
              <a:ext cx="5662078" cy="2808569"/>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94791" y="2668800"/>
              <a:ext cx="3219100" cy="3810631"/>
              <a:chOff x="787171"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87171"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16/02/2024 14:36</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19</a:t>
            </a:fld>
            <a:endParaRPr lang="en-DE"/>
          </a:p>
        </p:txBody>
      </p:sp>
      <p:grpSp>
        <p:nvGrpSpPr>
          <p:cNvPr id="6" name="Group 5">
            <a:extLst>
              <a:ext uri="{FF2B5EF4-FFF2-40B4-BE49-F238E27FC236}">
                <a16:creationId xmlns:a16="http://schemas.microsoft.com/office/drawing/2014/main" id="{5C2E333B-95F8-43DA-AC73-280EAB495C35}"/>
              </a:ext>
            </a:extLst>
          </p:cNvPr>
          <p:cNvGrpSpPr/>
          <p:nvPr/>
        </p:nvGrpSpPr>
        <p:grpSpPr>
          <a:xfrm>
            <a:off x="158063" y="921761"/>
            <a:ext cx="4562294" cy="1699338"/>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8"/>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0" name="Group 49">
            <a:extLst>
              <a:ext uri="{FF2B5EF4-FFF2-40B4-BE49-F238E27FC236}">
                <a16:creationId xmlns:a16="http://schemas.microsoft.com/office/drawing/2014/main" id="{89B8DE88-9A1B-4E96-88C5-9E39D1424CF9}"/>
              </a:ext>
            </a:extLst>
          </p:cNvPr>
          <p:cNvGrpSpPr/>
          <p:nvPr/>
        </p:nvGrpSpPr>
        <p:grpSpPr>
          <a:xfrm>
            <a:off x="6589056" y="2601631"/>
            <a:ext cx="5602944" cy="2131238"/>
            <a:chOff x="5113223" y="2601574"/>
            <a:chExt cx="5602944" cy="2131238"/>
          </a:xfrm>
        </p:grpSpPr>
        <p:sp>
          <p:nvSpPr>
            <p:cNvPr id="51" name="Freeform: Shape 50">
              <a:extLst>
                <a:ext uri="{FF2B5EF4-FFF2-40B4-BE49-F238E27FC236}">
                  <a16:creationId xmlns:a16="http://schemas.microsoft.com/office/drawing/2014/main" id="{456AC564-50BC-4548-88A0-E8514B596BEC}"/>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A20C5D14-EB21-48DC-82EC-D77CFB005DBD}"/>
                </a:ext>
              </a:extLst>
            </p:cNvPr>
            <p:cNvSpPr txBox="1"/>
            <p:nvPr/>
          </p:nvSpPr>
          <p:spPr>
            <a:xfrm>
              <a:off x="5113223" y="2610000"/>
              <a:ext cx="1177310" cy="338554"/>
            </a:xfrm>
            <a:prstGeom prst="rect">
              <a:avLst/>
            </a:prstGeom>
            <a:noFill/>
          </p:spPr>
          <p:txBody>
            <a:bodyPr wrap="none" rtlCol="0">
              <a:spAutoFit/>
            </a:bodyPr>
            <a:lstStyle/>
            <a:p>
              <a:r>
                <a:rPr lang="en-US" sz="1600" dirty="0"/>
                <a:t>Exploitation</a:t>
              </a:r>
              <a:endParaRPr lang="en-DE" sz="1600" dirty="0"/>
            </a:p>
          </p:txBody>
        </p:sp>
        <p:sp>
          <p:nvSpPr>
            <p:cNvPr id="53" name="TextBox 52">
              <a:extLst>
                <a:ext uri="{FF2B5EF4-FFF2-40B4-BE49-F238E27FC236}">
                  <a16:creationId xmlns:a16="http://schemas.microsoft.com/office/drawing/2014/main" id="{102C23F5-FF6F-4149-96BA-3750A4373491}"/>
                </a:ext>
              </a:extLst>
            </p:cNvPr>
            <p:cNvSpPr txBox="1"/>
            <p:nvPr/>
          </p:nvSpPr>
          <p:spPr>
            <a:xfrm>
              <a:off x="9583869" y="2601574"/>
              <a:ext cx="1132298" cy="338554"/>
            </a:xfrm>
            <a:prstGeom prst="rect">
              <a:avLst/>
            </a:prstGeom>
            <a:noFill/>
          </p:spPr>
          <p:txBody>
            <a:bodyPr wrap="none" rtlCol="0">
              <a:spAutoFit/>
            </a:bodyPr>
            <a:lstStyle/>
            <a:p>
              <a:r>
                <a:rPr lang="en-US" sz="1600" dirty="0"/>
                <a:t>Exploration</a:t>
              </a:r>
              <a:endParaRPr lang="en-DE" sz="1600" dirty="0"/>
            </a:p>
          </p:txBody>
        </p:sp>
      </p:grpSp>
      <p:sp>
        <p:nvSpPr>
          <p:cNvPr id="54" name="TextBox 53">
            <a:extLst>
              <a:ext uri="{FF2B5EF4-FFF2-40B4-BE49-F238E27FC236}">
                <a16:creationId xmlns:a16="http://schemas.microsoft.com/office/drawing/2014/main" id="{F7F1FFD6-4BE2-48A4-BD81-FBF5CAC361DF}"/>
              </a:ext>
            </a:extLst>
          </p:cNvPr>
          <p:cNvSpPr txBox="1"/>
          <p:nvPr/>
        </p:nvSpPr>
        <p:spPr>
          <a:xfrm>
            <a:off x="8072643" y="1582086"/>
            <a:ext cx="3138281" cy="369332"/>
          </a:xfrm>
          <a:prstGeom prst="rect">
            <a:avLst/>
          </a:prstGeom>
          <a:noFill/>
        </p:spPr>
        <p:txBody>
          <a:bodyPr wrap="square" rtlCol="0">
            <a:spAutoFit/>
          </a:bodyPr>
          <a:lstStyle/>
          <a:p>
            <a:pPr algn="ctr"/>
            <a:r>
              <a:rPr lang="en-US" b="1" u="sng" dirty="0"/>
              <a:t>Alteration of expectations</a:t>
            </a:r>
            <a:endParaRPr lang="en-DE" b="1" u="sng" dirty="0"/>
          </a:p>
        </p:txBody>
      </p:sp>
      <p:grpSp>
        <p:nvGrpSpPr>
          <p:cNvPr id="55" name="Group 54">
            <a:extLst>
              <a:ext uri="{FF2B5EF4-FFF2-40B4-BE49-F238E27FC236}">
                <a16:creationId xmlns:a16="http://schemas.microsoft.com/office/drawing/2014/main" id="{DEBEF99A-B097-4BD3-88B5-D667C97DB6CB}"/>
              </a:ext>
            </a:extLst>
          </p:cNvPr>
          <p:cNvGrpSpPr/>
          <p:nvPr/>
        </p:nvGrpSpPr>
        <p:grpSpPr>
          <a:xfrm>
            <a:off x="7660810" y="2107533"/>
            <a:ext cx="1171273" cy="1148069"/>
            <a:chOff x="6184977" y="2107476"/>
            <a:chExt cx="1171273" cy="1148069"/>
          </a:xfrm>
        </p:grpSpPr>
        <p:pic>
          <p:nvPicPr>
            <p:cNvPr id="56" name="Picture 55">
              <a:extLst>
                <a:ext uri="{FF2B5EF4-FFF2-40B4-BE49-F238E27FC236}">
                  <a16:creationId xmlns:a16="http://schemas.microsoft.com/office/drawing/2014/main" id="{B2E7E69F-457D-40CC-BF78-985755232C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57" name="Group 56">
              <a:extLst>
                <a:ext uri="{FF2B5EF4-FFF2-40B4-BE49-F238E27FC236}">
                  <a16:creationId xmlns:a16="http://schemas.microsoft.com/office/drawing/2014/main" id="{1E46544F-3AFD-438C-856F-6AD063B135F7}"/>
                </a:ext>
              </a:extLst>
            </p:cNvPr>
            <p:cNvGrpSpPr/>
            <p:nvPr/>
          </p:nvGrpSpPr>
          <p:grpSpPr>
            <a:xfrm>
              <a:off x="6350301" y="2107476"/>
              <a:ext cx="1005949" cy="440773"/>
              <a:chOff x="6342964" y="2092353"/>
              <a:chExt cx="1005949" cy="440773"/>
            </a:xfrm>
          </p:grpSpPr>
          <p:sp>
            <p:nvSpPr>
              <p:cNvPr id="58" name="TextBox 57">
                <a:extLst>
                  <a:ext uri="{FF2B5EF4-FFF2-40B4-BE49-F238E27FC236}">
                    <a16:creationId xmlns:a16="http://schemas.microsoft.com/office/drawing/2014/main" id="{1686BCD8-48B6-46AC-AF10-0090F044C548}"/>
                  </a:ext>
                </a:extLst>
              </p:cNvPr>
              <p:cNvSpPr txBox="1"/>
              <p:nvPr/>
            </p:nvSpPr>
            <p:spPr>
              <a:xfrm>
                <a:off x="6410812" y="2173242"/>
                <a:ext cx="859531" cy="230832"/>
              </a:xfrm>
              <a:prstGeom prst="rect">
                <a:avLst/>
              </a:prstGeom>
              <a:noFill/>
            </p:spPr>
            <p:txBody>
              <a:bodyPr wrap="none" rtlCol="0">
                <a:spAutoFit/>
              </a:bodyPr>
              <a:lstStyle/>
              <a:p>
                <a:r>
                  <a:rPr lang="en-US" sz="900" dirty="0"/>
                  <a:t>Poke = reward</a:t>
                </a:r>
                <a:endParaRPr lang="en-DE" sz="1000" dirty="0"/>
              </a:p>
            </p:txBody>
          </p:sp>
          <p:sp>
            <p:nvSpPr>
              <p:cNvPr id="59" name="Thought Bubble: Cloud 58">
                <a:extLst>
                  <a:ext uri="{FF2B5EF4-FFF2-40B4-BE49-F238E27FC236}">
                    <a16:creationId xmlns:a16="http://schemas.microsoft.com/office/drawing/2014/main" id="{AAECF3DA-12A7-4ECE-8CFB-EA2DF7720B78}"/>
                  </a:ext>
                </a:extLst>
              </p:cNvPr>
              <p:cNvSpPr/>
              <p:nvPr/>
            </p:nvSpPr>
            <p:spPr>
              <a:xfrm>
                <a:off x="6342964" y="209235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60" name="Group 59">
            <a:extLst>
              <a:ext uri="{FF2B5EF4-FFF2-40B4-BE49-F238E27FC236}">
                <a16:creationId xmlns:a16="http://schemas.microsoft.com/office/drawing/2014/main" id="{738F55C3-8AC7-43A1-B882-7D0DAB09913F}"/>
              </a:ext>
            </a:extLst>
          </p:cNvPr>
          <p:cNvGrpSpPr/>
          <p:nvPr/>
        </p:nvGrpSpPr>
        <p:grpSpPr>
          <a:xfrm>
            <a:off x="10308058" y="2075611"/>
            <a:ext cx="1398674" cy="1179991"/>
            <a:chOff x="8832225" y="2075554"/>
            <a:chExt cx="1398674" cy="1179991"/>
          </a:xfrm>
        </p:grpSpPr>
        <p:pic>
          <p:nvPicPr>
            <p:cNvPr id="61" name="Picture 60">
              <a:extLst>
                <a:ext uri="{FF2B5EF4-FFF2-40B4-BE49-F238E27FC236}">
                  <a16:creationId xmlns:a16="http://schemas.microsoft.com/office/drawing/2014/main" id="{0ECA7B47-C5B6-4C3F-8470-813CA1B333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62" name="Group 61">
              <a:extLst>
                <a:ext uri="{FF2B5EF4-FFF2-40B4-BE49-F238E27FC236}">
                  <a16:creationId xmlns:a16="http://schemas.microsoft.com/office/drawing/2014/main" id="{32A05AC9-7158-40BD-893B-D0A45C6A18C2}"/>
                </a:ext>
              </a:extLst>
            </p:cNvPr>
            <p:cNvGrpSpPr/>
            <p:nvPr/>
          </p:nvGrpSpPr>
          <p:grpSpPr>
            <a:xfrm>
              <a:off x="9192549" y="2075554"/>
              <a:ext cx="1038350" cy="534446"/>
              <a:chOff x="6400674" y="2251403"/>
              <a:chExt cx="1038350" cy="440773"/>
            </a:xfrm>
          </p:grpSpPr>
          <p:sp>
            <p:nvSpPr>
              <p:cNvPr id="63" name="TextBox 62">
                <a:extLst>
                  <a:ext uri="{FF2B5EF4-FFF2-40B4-BE49-F238E27FC236}">
                    <a16:creationId xmlns:a16="http://schemas.microsoft.com/office/drawing/2014/main" id="{67B0367D-6988-4F40-A44E-F25693A3373E}"/>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64" name="Thought Bubble: Cloud 63">
                <a:extLst>
                  <a:ext uri="{FF2B5EF4-FFF2-40B4-BE49-F238E27FC236}">
                    <a16:creationId xmlns:a16="http://schemas.microsoft.com/office/drawing/2014/main" id="{2685BE41-BCB9-4853-9702-BA2CFEE9CAC3}"/>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65" name="Group 64">
            <a:extLst>
              <a:ext uri="{FF2B5EF4-FFF2-40B4-BE49-F238E27FC236}">
                <a16:creationId xmlns:a16="http://schemas.microsoft.com/office/drawing/2014/main" id="{14428E2B-451B-419E-A19D-4E6A701D62A7}"/>
              </a:ext>
            </a:extLst>
          </p:cNvPr>
          <p:cNvGrpSpPr/>
          <p:nvPr/>
        </p:nvGrpSpPr>
        <p:grpSpPr>
          <a:xfrm>
            <a:off x="8914794" y="3018008"/>
            <a:ext cx="1316362" cy="1571217"/>
            <a:chOff x="7438961" y="3017951"/>
            <a:chExt cx="1316362" cy="1571217"/>
          </a:xfrm>
        </p:grpSpPr>
        <p:pic>
          <p:nvPicPr>
            <p:cNvPr id="66" name="Picture 65">
              <a:extLst>
                <a:ext uri="{FF2B5EF4-FFF2-40B4-BE49-F238E27FC236}">
                  <a16:creationId xmlns:a16="http://schemas.microsoft.com/office/drawing/2014/main" id="{9A540E45-30AA-4DFB-9050-F2D5EE93C69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67" name="Group 66">
              <a:extLst>
                <a:ext uri="{FF2B5EF4-FFF2-40B4-BE49-F238E27FC236}">
                  <a16:creationId xmlns:a16="http://schemas.microsoft.com/office/drawing/2014/main" id="{E57F368B-9648-4EEB-B010-0F968284062F}"/>
                </a:ext>
              </a:extLst>
            </p:cNvPr>
            <p:cNvGrpSpPr/>
            <p:nvPr/>
          </p:nvGrpSpPr>
          <p:grpSpPr>
            <a:xfrm>
              <a:off x="7438961" y="3017951"/>
              <a:ext cx="1316362" cy="576784"/>
              <a:chOff x="6433075" y="2251403"/>
              <a:chExt cx="1005949" cy="440773"/>
            </a:xfrm>
          </p:grpSpPr>
          <p:sp>
            <p:nvSpPr>
              <p:cNvPr id="68" name="TextBox 67">
                <a:extLst>
                  <a:ext uri="{FF2B5EF4-FFF2-40B4-BE49-F238E27FC236}">
                    <a16:creationId xmlns:a16="http://schemas.microsoft.com/office/drawing/2014/main" id="{D5A3B41F-69A3-4BA4-976E-B6452031C2BE}"/>
                  </a:ext>
                </a:extLst>
              </p:cNvPr>
              <p:cNvSpPr txBox="1"/>
              <p:nvPr/>
            </p:nvSpPr>
            <p:spPr>
              <a:xfrm>
                <a:off x="6523192" y="2353683"/>
                <a:ext cx="821277" cy="199920"/>
              </a:xfrm>
              <a:prstGeom prst="rect">
                <a:avLst/>
              </a:prstGeom>
              <a:noFill/>
            </p:spPr>
            <p:txBody>
              <a:bodyPr wrap="square" rtlCol="0">
                <a:spAutoFit/>
              </a:bodyPr>
              <a:lstStyle/>
              <a:p>
                <a:pPr algn="ctr"/>
                <a:r>
                  <a:rPr lang="en-US" sz="1100" dirty="0"/>
                  <a:t>Poke = ??</a:t>
                </a:r>
                <a:endParaRPr lang="en-DE" sz="1200" dirty="0"/>
              </a:p>
            </p:txBody>
          </p:sp>
          <p:sp>
            <p:nvSpPr>
              <p:cNvPr id="69" name="Thought Bubble: Cloud 68">
                <a:extLst>
                  <a:ext uri="{FF2B5EF4-FFF2-40B4-BE49-F238E27FC236}">
                    <a16:creationId xmlns:a16="http://schemas.microsoft.com/office/drawing/2014/main" id="{F0A32487-951B-4101-94E9-2E1C56C58A9B}"/>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70" name="Group 69">
            <a:extLst>
              <a:ext uri="{FF2B5EF4-FFF2-40B4-BE49-F238E27FC236}">
                <a16:creationId xmlns:a16="http://schemas.microsoft.com/office/drawing/2014/main" id="{40FF64AD-0ED8-4344-BBE2-E0CD6C9D3BC6}"/>
              </a:ext>
            </a:extLst>
          </p:cNvPr>
          <p:cNvGrpSpPr/>
          <p:nvPr/>
        </p:nvGrpSpPr>
        <p:grpSpPr>
          <a:xfrm>
            <a:off x="7082855" y="4894308"/>
            <a:ext cx="4736906" cy="388332"/>
            <a:chOff x="5868131" y="4791075"/>
            <a:chExt cx="5359217" cy="439350"/>
          </a:xfrm>
        </p:grpSpPr>
        <p:cxnSp>
          <p:nvCxnSpPr>
            <p:cNvPr id="71" name="Straight Arrow Connector 70">
              <a:extLst>
                <a:ext uri="{FF2B5EF4-FFF2-40B4-BE49-F238E27FC236}">
                  <a16:creationId xmlns:a16="http://schemas.microsoft.com/office/drawing/2014/main" id="{DF60E2FA-921D-4EAA-AEF9-4EF6AB512CAE}"/>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TextBox 71">
              <a:extLst>
                <a:ext uri="{FF2B5EF4-FFF2-40B4-BE49-F238E27FC236}">
                  <a16:creationId xmlns:a16="http://schemas.microsoft.com/office/drawing/2014/main" id="{E103CB19-205A-48BE-A86F-2664AE79F8C9}"/>
                </a:ext>
              </a:extLst>
            </p:cNvPr>
            <p:cNvSpPr txBox="1"/>
            <p:nvPr/>
          </p:nvSpPr>
          <p:spPr>
            <a:xfrm>
              <a:off x="5868131" y="4825170"/>
              <a:ext cx="1814792" cy="338554"/>
            </a:xfrm>
            <a:prstGeom prst="rect">
              <a:avLst/>
            </a:prstGeom>
            <a:noFill/>
          </p:spPr>
          <p:txBody>
            <a:bodyPr wrap="none" rtlCol="0">
              <a:spAutoFit/>
            </a:bodyPr>
            <a:lstStyle/>
            <a:p>
              <a:r>
                <a:rPr lang="en-US" sz="1600" dirty="0"/>
                <a:t>Last rewarded poke</a:t>
              </a:r>
              <a:endParaRPr lang="en-DE" sz="1600" dirty="0"/>
            </a:p>
          </p:txBody>
        </p:sp>
        <p:sp>
          <p:nvSpPr>
            <p:cNvPr id="73" name="TextBox 72">
              <a:extLst>
                <a:ext uri="{FF2B5EF4-FFF2-40B4-BE49-F238E27FC236}">
                  <a16:creationId xmlns:a16="http://schemas.microsoft.com/office/drawing/2014/main" id="{879C7F8F-CB00-47D3-9797-EFB2FEE7ABCA}"/>
                </a:ext>
              </a:extLst>
            </p:cNvPr>
            <p:cNvSpPr txBox="1"/>
            <p:nvPr/>
          </p:nvSpPr>
          <p:spPr>
            <a:xfrm>
              <a:off x="10259711" y="4891871"/>
              <a:ext cx="967637" cy="338554"/>
            </a:xfrm>
            <a:prstGeom prst="rect">
              <a:avLst/>
            </a:prstGeom>
            <a:noFill/>
          </p:spPr>
          <p:txBody>
            <a:bodyPr wrap="none" rtlCol="0">
              <a:spAutoFit/>
            </a:bodyPr>
            <a:lstStyle/>
            <a:p>
              <a:r>
                <a:rPr lang="en-US" sz="1600" dirty="0"/>
                <a:t>Last poke</a:t>
              </a:r>
              <a:endParaRPr lang="en-DE" sz="1600" dirty="0"/>
            </a:p>
          </p:txBody>
        </p:sp>
      </p:grpSp>
    </p:spTree>
    <p:extLst>
      <p:ext uri="{BB962C8B-B14F-4D97-AF65-F5344CB8AC3E}">
        <p14:creationId xmlns:p14="http://schemas.microsoft.com/office/powerpoint/2010/main" val="6347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algn="l"/>
                <a:r>
                  <a:rPr lang="en-DE" sz="1665" b="1" spc="0" baseline="0" dirty="0">
                    <a:solidFill>
                      <a:schemeClr val="bg1"/>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algn="l"/>
                <a:r>
                  <a:rPr lang="en-DE" sz="1789" b="1" spc="0" baseline="0" dirty="0">
                    <a:solidFill>
                      <a:schemeClr val="bg1"/>
                    </a:solidFill>
                    <a:latin typeface="Georgia"/>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algn="ctr"/>
            <a:r>
              <a:rPr lang="en-US" sz="2000" dirty="0">
                <a:latin typeface="Georgia" panose="02040502050405020303" pitchFamily="18" charset="0"/>
              </a:rPr>
              <a:t>Master’s Thesis </a:t>
            </a:r>
          </a:p>
          <a:p>
            <a:pPr algn="ctr"/>
            <a:r>
              <a:rPr lang="en-US" sz="2000" dirty="0">
                <a:latin typeface="Georgia" panose="02040502050405020303" pitchFamily="18" charset="0"/>
              </a:rPr>
              <a:t>by</a:t>
            </a:r>
          </a:p>
          <a:p>
            <a:pPr algn="ctr"/>
            <a:r>
              <a:rPr lang="en-US" sz="2000" dirty="0">
                <a:latin typeface="Georgia" panose="02040502050405020303" pitchFamily="18" charset="0"/>
              </a:rPr>
              <a:t>Vishal Kannan</a:t>
            </a:r>
          </a:p>
          <a:p>
            <a:pPr algn="ctr"/>
            <a:r>
              <a:rPr lang="en-US" sz="2000" dirty="0">
                <a:latin typeface="Georgia" panose="02040502050405020303" pitchFamily="18" charset="0"/>
              </a:rPr>
              <a:t>Supervisor: Prof. Dr. Max Happel</a:t>
            </a:r>
            <a:endParaRPr lang="en-DE" sz="2000" dirty="0">
              <a:latin typeface="Georgia" panose="02040502050405020303" pitchFamily="18" charset="0"/>
            </a:endParaRPr>
          </a:p>
        </p:txBody>
      </p:sp>
      <p:pic>
        <p:nvPicPr>
          <p:cNvPr id="10" name="Picture 9">
            <a:extLst>
              <a:ext uri="{FF2B5EF4-FFF2-40B4-BE49-F238E27FC236}">
                <a16:creationId xmlns:a16="http://schemas.microsoft.com/office/drawing/2014/main" id="{5D076D55-1B42-2603-21EC-51C1472B7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413325" y="1710705"/>
            <a:ext cx="1247434" cy="1659808"/>
          </a:xfrm>
          <a:prstGeom prst="rect">
            <a:avLst/>
          </a:prstGeom>
        </p:spPr>
      </p:pic>
      <p:pic>
        <p:nvPicPr>
          <p:cNvPr id="29" name="Picture 28">
            <a:extLst>
              <a:ext uri="{FF2B5EF4-FFF2-40B4-BE49-F238E27FC236}">
                <a16:creationId xmlns:a16="http://schemas.microsoft.com/office/drawing/2014/main" id="{3EB400B1-A79F-46E2-8C23-5D61750B0C87}"/>
              </a:ext>
            </a:extLst>
          </p:cNvPr>
          <p:cNvPicPr>
            <a:picLocks noChangeAspect="1"/>
          </p:cNvPicPr>
          <p:nvPr/>
        </p:nvPicPr>
        <p:blipFill>
          <a:blip r:embed="rId5"/>
          <a:stretch>
            <a:fillRect/>
          </a:stretch>
        </p:blipFill>
        <p:spPr>
          <a:xfrm>
            <a:off x="45992" y="16934"/>
            <a:ext cx="2540905" cy="875679"/>
          </a:xfrm>
          <a:prstGeom prst="rect">
            <a:avLst/>
          </a:prstGeom>
        </p:spPr>
      </p:pic>
      <p:pic>
        <p:nvPicPr>
          <p:cNvPr id="30" name="Picture 29">
            <a:extLst>
              <a:ext uri="{FF2B5EF4-FFF2-40B4-BE49-F238E27FC236}">
                <a16:creationId xmlns:a16="http://schemas.microsoft.com/office/drawing/2014/main" id="{449418A6-7A5F-4585-A478-B3DC1385E0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pic>
        <p:nvPicPr>
          <p:cNvPr id="31" name="Picture 30">
            <a:extLst>
              <a:ext uri="{FF2B5EF4-FFF2-40B4-BE49-F238E27FC236}">
                <a16:creationId xmlns:a16="http://schemas.microsoft.com/office/drawing/2014/main" id="{1FAD1271-E341-4C1F-AE3A-8D5A0F1C0CDC}"/>
              </a:ext>
            </a:extLst>
          </p:cNvPr>
          <p:cNvPicPr>
            <a:picLocks noChangeAspect="1"/>
          </p:cNvPicPr>
          <p:nvPr/>
        </p:nvPicPr>
        <p:blipFill>
          <a:blip r:embed="rId7"/>
          <a:stretch>
            <a:fillRect/>
          </a:stretch>
        </p:blipFill>
        <p:spPr>
          <a:xfrm>
            <a:off x="10569659" y="6358885"/>
            <a:ext cx="1568282" cy="362590"/>
          </a:xfrm>
          <a:prstGeom prst="rect">
            <a:avLst/>
          </a:prstGeom>
        </p:spPr>
      </p:pic>
      <p:pic>
        <p:nvPicPr>
          <p:cNvPr id="33" name="Picture 32">
            <a:extLst>
              <a:ext uri="{FF2B5EF4-FFF2-40B4-BE49-F238E27FC236}">
                <a16:creationId xmlns:a16="http://schemas.microsoft.com/office/drawing/2014/main" id="{948053D4-5F88-490C-8F72-11D4E64D5D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66" y="5600254"/>
            <a:ext cx="1666875" cy="1171575"/>
          </a:xfrm>
          <a:prstGeom prst="rect">
            <a:avLst/>
          </a:prstGeom>
        </p:spPr>
      </p:pic>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20</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6318854" y="893164"/>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
        <p:nvSpPr>
          <p:cNvPr id="3" name="Rectangle 2">
            <a:extLst>
              <a:ext uri="{FF2B5EF4-FFF2-40B4-BE49-F238E27FC236}">
                <a16:creationId xmlns:a16="http://schemas.microsoft.com/office/drawing/2014/main" id="{1A89C9AB-6A97-4C06-9F93-F2C1565C0FEE}"/>
              </a:ext>
            </a:extLst>
          </p:cNvPr>
          <p:cNvSpPr/>
          <p:nvPr/>
        </p:nvSpPr>
        <p:spPr>
          <a:xfrm>
            <a:off x="1054213" y="1542540"/>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36">
            <a:extLst>
              <a:ext uri="{FF2B5EF4-FFF2-40B4-BE49-F238E27FC236}">
                <a16:creationId xmlns:a16="http://schemas.microsoft.com/office/drawing/2014/main" id="{8DE53AD0-1AE2-4751-802A-DC92087C0A78}"/>
              </a:ext>
            </a:extLst>
          </p:cNvPr>
          <p:cNvSpPr/>
          <p:nvPr/>
        </p:nvSpPr>
        <p:spPr>
          <a:xfrm>
            <a:off x="1008660" y="5261879"/>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P spid="3"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mt="50000"/>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21</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37" name="Picture 36">
            <a:extLst>
              <a:ext uri="{FF2B5EF4-FFF2-40B4-BE49-F238E27FC236}">
                <a16:creationId xmlns:a16="http://schemas.microsoft.com/office/drawing/2014/main" id="{185970FB-4B0C-4DDA-84DF-64039A288978}"/>
              </a:ext>
            </a:extLst>
          </p:cNvPr>
          <p:cNvPicPr/>
          <p:nvPr/>
        </p:nvPicPr>
        <p:blipFill rotWithShape="1">
          <a:blip r:embed="rId3" cstate="print">
            <a:extLst>
              <a:ext uri="{28A0092B-C50C-407E-A947-70E740481C1C}">
                <a14:useLocalDpi xmlns:a14="http://schemas.microsoft.com/office/drawing/2010/main" val="0"/>
              </a:ext>
            </a:extLst>
          </a:blip>
          <a:srcRect l="12030" t="78689" r="62152" b="49"/>
          <a:stretch/>
        </p:blipFill>
        <p:spPr bwMode="auto">
          <a:xfrm>
            <a:off x="781394" y="4445394"/>
            <a:ext cx="2546324" cy="2093518"/>
          </a:xfrm>
          <a:prstGeom prst="rect">
            <a:avLst/>
          </a:prstGeom>
          <a:noFill/>
          <a:ln>
            <a:noFill/>
          </a:ln>
        </p:spPr>
      </p:pic>
      <p:pic>
        <p:nvPicPr>
          <p:cNvPr id="39" name="Picture 38">
            <a:extLst>
              <a:ext uri="{FF2B5EF4-FFF2-40B4-BE49-F238E27FC236}">
                <a16:creationId xmlns:a16="http://schemas.microsoft.com/office/drawing/2014/main" id="{A26F89D5-8D66-4D46-9ABD-FBA92FE297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61" t="7383" r="63739" b="74043"/>
          <a:stretch/>
        </p:blipFill>
        <p:spPr bwMode="auto">
          <a:xfrm>
            <a:off x="482091" y="1443294"/>
            <a:ext cx="2816549" cy="2048400"/>
          </a:xfrm>
          <a:prstGeom prst="rect">
            <a:avLst/>
          </a:prstGeom>
          <a:noFill/>
          <a:ln>
            <a:noFill/>
          </a:ln>
        </p:spPr>
      </p:pic>
      <p:pic>
        <p:nvPicPr>
          <p:cNvPr id="40" name="Picture 39">
            <a:extLst>
              <a:ext uri="{FF2B5EF4-FFF2-40B4-BE49-F238E27FC236}">
                <a16:creationId xmlns:a16="http://schemas.microsoft.com/office/drawing/2014/main" id="{A67DF785-B599-4126-B8F8-1742827B2CFA}"/>
              </a:ext>
            </a:extLst>
          </p:cNvPr>
          <p:cNvPicPr>
            <a:picLocks noChangeAspect="1"/>
          </p:cNvPicPr>
          <p:nvPr/>
        </p:nvPicPr>
        <p:blipFill>
          <a:blip r:embed="rId8"/>
          <a:stretch>
            <a:fillRect/>
          </a:stretch>
        </p:blipFill>
        <p:spPr>
          <a:xfrm>
            <a:off x="6318854" y="893164"/>
            <a:ext cx="3203547" cy="1193240"/>
          </a:xfrm>
          <a:prstGeom prst="rect">
            <a:avLst/>
          </a:prstGeom>
        </p:spPr>
      </p:pic>
    </p:spTree>
    <p:extLst>
      <p:ext uri="{BB962C8B-B14F-4D97-AF65-F5344CB8AC3E}">
        <p14:creationId xmlns:p14="http://schemas.microsoft.com/office/powerpoint/2010/main" val="88662675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22</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26" name="Picture 25">
            <a:extLst>
              <a:ext uri="{FF2B5EF4-FFF2-40B4-BE49-F238E27FC236}">
                <a16:creationId xmlns:a16="http://schemas.microsoft.com/office/drawing/2014/main" id="{09FEEB1C-9C47-415B-98D6-35313691BD58}"/>
              </a:ext>
            </a:extLst>
          </p:cNvPr>
          <p:cNvPicPr>
            <a:picLocks noChangeAspect="1"/>
          </p:cNvPicPr>
          <p:nvPr/>
        </p:nvPicPr>
        <p:blipFill>
          <a:blip r:embed="rId8"/>
          <a:stretch>
            <a:fillRect/>
          </a:stretch>
        </p:blipFill>
        <p:spPr>
          <a:xfrm>
            <a:off x="6318854" y="893164"/>
            <a:ext cx="3203547" cy="1193240"/>
          </a:xfrm>
          <a:prstGeom prst="rect">
            <a:avLst/>
          </a:prstGeom>
        </p:spPr>
      </p:pic>
      <p:sp>
        <p:nvSpPr>
          <p:cNvPr id="27" name="TextBox 26">
            <a:extLst>
              <a:ext uri="{FF2B5EF4-FFF2-40B4-BE49-F238E27FC236}">
                <a16:creationId xmlns:a16="http://schemas.microsoft.com/office/drawing/2014/main" id="{E10A1C81-0FCB-46FE-B936-12BD862D750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31" name="TextBox 30">
            <a:extLst>
              <a:ext uri="{FF2B5EF4-FFF2-40B4-BE49-F238E27FC236}">
                <a16:creationId xmlns:a16="http://schemas.microsoft.com/office/drawing/2014/main" id="{A15E77C7-BBEB-4D3F-8622-B26D4E6C3CB2}"/>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36" name="TextBox 35">
            <a:extLst>
              <a:ext uri="{FF2B5EF4-FFF2-40B4-BE49-F238E27FC236}">
                <a16:creationId xmlns:a16="http://schemas.microsoft.com/office/drawing/2014/main" id="{9BDAF1BD-7AE4-4CE5-816A-4CF1993E2680}"/>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spTree>
    <p:extLst>
      <p:ext uri="{BB962C8B-B14F-4D97-AF65-F5344CB8AC3E}">
        <p14:creationId xmlns:p14="http://schemas.microsoft.com/office/powerpoint/2010/main" val="18775731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16/02/2024 14:36</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23</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09808" y="2949708"/>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285886" y="3864158"/>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81428" y="4972062"/>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195559" y="2278803"/>
            <a:ext cx="1585644" cy="1578242"/>
          </a:xfrm>
          <a:prstGeom prst="rect">
            <a:avLst/>
          </a:prstGeom>
        </p:spPr>
      </p:pic>
      <p:sp>
        <p:nvSpPr>
          <p:cNvPr id="37" name="TextBox 36">
            <a:extLst>
              <a:ext uri="{FF2B5EF4-FFF2-40B4-BE49-F238E27FC236}">
                <a16:creationId xmlns:a16="http://schemas.microsoft.com/office/drawing/2014/main" id="{0FBB814B-3693-4925-AB4C-983C8D41F63F}"/>
              </a:ext>
            </a:extLst>
          </p:cNvPr>
          <p:cNvSpPr txBox="1"/>
          <p:nvPr/>
        </p:nvSpPr>
        <p:spPr>
          <a:xfrm>
            <a:off x="133028" y="2841736"/>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105414" y="1355473"/>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91785" y="1363423"/>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98289" y="5694302"/>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6" name="TextBox 25">
            <a:extLst>
              <a:ext uri="{FF2B5EF4-FFF2-40B4-BE49-F238E27FC236}">
                <a16:creationId xmlns:a16="http://schemas.microsoft.com/office/drawing/2014/main" id="{63A5378E-AEFF-4B61-829E-8506CAFBCD05}"/>
              </a:ext>
            </a:extLst>
          </p:cNvPr>
          <p:cNvSpPr txBox="1"/>
          <p:nvPr/>
        </p:nvSpPr>
        <p:spPr>
          <a:xfrm>
            <a:off x="439903" y="2296663"/>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09840" y="922377"/>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38439" y="904545"/>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16/02/2024 18:04</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24</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5" cstate="print">
            <a:extLst>
              <a:ext uri="{28A0092B-C50C-407E-A947-70E740481C1C}">
                <a14:useLocalDpi xmlns:a14="http://schemas.microsoft.com/office/drawing/2010/main" val="0"/>
              </a:ext>
            </a:extLst>
          </a:blip>
          <a:srcRect t="4505" r="54261"/>
          <a:stretch/>
        </p:blipFill>
        <p:spPr bwMode="auto">
          <a:xfrm>
            <a:off x="10015166" y="2708063"/>
            <a:ext cx="1680978" cy="3503976"/>
          </a:xfrm>
          <a:prstGeom prst="rect">
            <a:avLst/>
          </a:prstGeom>
          <a:noFill/>
          <a:ln>
            <a:noFill/>
          </a:ln>
        </p:spPr>
      </p:pic>
      <p:pic>
        <p:nvPicPr>
          <p:cNvPr id="29" name="Picture 28">
            <a:extLst>
              <a:ext uri="{FF2B5EF4-FFF2-40B4-BE49-F238E27FC236}">
                <a16:creationId xmlns:a16="http://schemas.microsoft.com/office/drawing/2014/main" id="{B7CC7BAD-2B01-4897-B855-F2B0A4AC9E0B}"/>
              </a:ext>
            </a:extLst>
          </p:cNvPr>
          <p:cNvPicPr>
            <a:picLocks noChangeAspect="1"/>
          </p:cNvPicPr>
          <p:nvPr/>
        </p:nvPicPr>
        <p:blipFill rotWithShape="1">
          <a:blip r:embed="rId6"/>
          <a:srcRect l="5267" r="-28"/>
          <a:stretch/>
        </p:blipFill>
        <p:spPr>
          <a:xfrm>
            <a:off x="658570" y="1174924"/>
            <a:ext cx="1823835" cy="1066050"/>
          </a:xfrm>
          <a:prstGeom prst="rect">
            <a:avLst/>
          </a:prstGeom>
        </p:spPr>
      </p:pic>
      <p:sp>
        <p:nvSpPr>
          <p:cNvPr id="30" name="TextBox 29">
            <a:extLst>
              <a:ext uri="{FF2B5EF4-FFF2-40B4-BE49-F238E27FC236}">
                <a16:creationId xmlns:a16="http://schemas.microsoft.com/office/drawing/2014/main" id="{62EA340E-E307-4381-BAD1-D8FDC2A66BAD}"/>
              </a:ext>
            </a:extLst>
          </p:cNvPr>
          <p:cNvSpPr txBox="1"/>
          <p:nvPr/>
        </p:nvSpPr>
        <p:spPr>
          <a:xfrm>
            <a:off x="373806" y="868330"/>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pic>
        <p:nvPicPr>
          <p:cNvPr id="31" name="Picture 30">
            <a:extLst>
              <a:ext uri="{FF2B5EF4-FFF2-40B4-BE49-F238E27FC236}">
                <a16:creationId xmlns:a16="http://schemas.microsoft.com/office/drawing/2014/main" id="{08D98558-C8A9-4F78-A91C-2D25F407CC91}"/>
              </a:ext>
            </a:extLst>
          </p:cNvPr>
          <p:cNvPicPr>
            <a:picLocks noChangeAspect="1"/>
          </p:cNvPicPr>
          <p:nvPr/>
        </p:nvPicPr>
        <p:blipFill>
          <a:blip r:embed="rId7"/>
          <a:stretch>
            <a:fillRect/>
          </a:stretch>
        </p:blipFill>
        <p:spPr>
          <a:xfrm>
            <a:off x="3487804" y="2568750"/>
            <a:ext cx="2194590" cy="1838634"/>
          </a:xfrm>
          <a:prstGeom prst="rect">
            <a:avLst/>
          </a:prstGeom>
        </p:spPr>
      </p:pic>
      <p:sp>
        <p:nvSpPr>
          <p:cNvPr id="38" name="TextBox 37">
            <a:extLst>
              <a:ext uri="{FF2B5EF4-FFF2-40B4-BE49-F238E27FC236}">
                <a16:creationId xmlns:a16="http://schemas.microsoft.com/office/drawing/2014/main" id="{61F21A41-3BEF-4319-85A8-2F874CC1FEC4}"/>
              </a:ext>
            </a:extLst>
          </p:cNvPr>
          <p:cNvSpPr txBox="1"/>
          <p:nvPr/>
        </p:nvSpPr>
        <p:spPr>
          <a:xfrm>
            <a:off x="3170402" y="1363423"/>
            <a:ext cx="2953719" cy="923330"/>
          </a:xfrm>
          <a:prstGeom prst="rect">
            <a:avLst/>
          </a:prstGeom>
          <a:noFill/>
        </p:spPr>
        <p:txBody>
          <a:bodyPr wrap="square">
            <a:spAutoFit/>
          </a:bodyPr>
          <a:lstStyle/>
          <a:p>
            <a:pPr algn="just"/>
            <a:r>
              <a:rPr lang="en-US" sz="1800" b="1" dirty="0">
                <a:latin typeface="Georgia" panose="02040502050405020303" pitchFamily="18" charset="0"/>
              </a:rPr>
              <a:t>FrA </a:t>
            </a:r>
            <a:r>
              <a:rPr lang="en-US" sz="1800" dirty="0">
                <a:latin typeface="Georgia" panose="02040502050405020303" pitchFamily="18" charset="0"/>
              </a:rPr>
              <a:t>encodes </a:t>
            </a:r>
            <a:r>
              <a:rPr lang="en-US" sz="1800" b="1" dirty="0">
                <a:latin typeface="Georgia" panose="02040502050405020303" pitchFamily="18" charset="0"/>
              </a:rPr>
              <a:t>expectation</a:t>
            </a:r>
            <a:r>
              <a:rPr lang="en-US" sz="1800" dirty="0">
                <a:latin typeface="Georgia" panose="02040502050405020303" pitchFamily="18" charset="0"/>
              </a:rPr>
              <a:t> and </a:t>
            </a:r>
            <a:r>
              <a:rPr lang="en-US" sz="1800" b="1" dirty="0">
                <a:latin typeface="Georgia" panose="02040502050405020303" pitchFamily="18" charset="0"/>
              </a:rPr>
              <a:t>evaluation</a:t>
            </a:r>
            <a:r>
              <a:rPr lang="en-US" sz="1800" dirty="0">
                <a:latin typeface="Georgia" panose="02040502050405020303" pitchFamily="18" charset="0"/>
              </a:rPr>
              <a:t> of </a:t>
            </a:r>
            <a:r>
              <a:rPr lang="en-US" sz="1800" b="1" dirty="0">
                <a:latin typeface="Georgia" panose="02040502050405020303" pitchFamily="18" charset="0"/>
              </a:rPr>
              <a:t>reward</a:t>
            </a:r>
          </a:p>
        </p:txBody>
      </p:sp>
      <p:sp>
        <p:nvSpPr>
          <p:cNvPr id="40" name="TextBox 39">
            <a:extLst>
              <a:ext uri="{FF2B5EF4-FFF2-40B4-BE49-F238E27FC236}">
                <a16:creationId xmlns:a16="http://schemas.microsoft.com/office/drawing/2014/main" id="{3FDDCDD1-7D95-4E52-945A-5F10EC87F9A1}"/>
              </a:ext>
            </a:extLst>
          </p:cNvPr>
          <p:cNvSpPr txBox="1"/>
          <p:nvPr/>
        </p:nvSpPr>
        <p:spPr>
          <a:xfrm>
            <a:off x="3346020" y="902151"/>
            <a:ext cx="2649398" cy="369332"/>
          </a:xfrm>
          <a:prstGeom prst="rect">
            <a:avLst/>
          </a:prstGeom>
          <a:noFill/>
        </p:spPr>
        <p:txBody>
          <a:bodyPr wrap="square">
            <a:spAutoFit/>
          </a:bodyPr>
          <a:lstStyle/>
          <a:p>
            <a:r>
              <a:rPr lang="en-US" sz="1800" u="sng" dirty="0">
                <a:latin typeface="Georgia" panose="02040502050405020303" pitchFamily="18" charset="0"/>
              </a:rPr>
              <a:t>Frontal region A (FrA)</a:t>
            </a:r>
            <a:endParaRPr lang="en-DE" u="sng" dirty="0"/>
          </a:p>
        </p:txBody>
      </p:sp>
      <p:pic>
        <p:nvPicPr>
          <p:cNvPr id="42" name="Picture 41">
            <a:extLst>
              <a:ext uri="{FF2B5EF4-FFF2-40B4-BE49-F238E27FC236}">
                <a16:creationId xmlns:a16="http://schemas.microsoft.com/office/drawing/2014/main" id="{E88F002E-288D-4204-8487-D5AC5C11DC34}"/>
              </a:ext>
            </a:extLst>
          </p:cNvPr>
          <p:cNvPicPr>
            <a:picLocks noChangeAspect="1"/>
          </p:cNvPicPr>
          <p:nvPr/>
        </p:nvPicPr>
        <p:blipFill>
          <a:blip r:embed="rId8"/>
          <a:stretch>
            <a:fillRect/>
          </a:stretch>
        </p:blipFill>
        <p:spPr>
          <a:xfrm>
            <a:off x="7351839" y="3647740"/>
            <a:ext cx="1931792" cy="1316372"/>
          </a:xfrm>
          <a:prstGeom prst="rect">
            <a:avLst/>
          </a:prstGeom>
        </p:spPr>
      </p:pic>
      <p:sp>
        <p:nvSpPr>
          <p:cNvPr id="44" name="TextBox 43">
            <a:extLst>
              <a:ext uri="{FF2B5EF4-FFF2-40B4-BE49-F238E27FC236}">
                <a16:creationId xmlns:a16="http://schemas.microsoft.com/office/drawing/2014/main" id="{1F060C56-4E2E-4E1F-965A-8D08343E5B0D}"/>
              </a:ext>
            </a:extLst>
          </p:cNvPr>
          <p:cNvSpPr txBox="1"/>
          <p:nvPr/>
        </p:nvSpPr>
        <p:spPr>
          <a:xfrm>
            <a:off x="3137266" y="4644218"/>
            <a:ext cx="2953719" cy="923330"/>
          </a:xfrm>
          <a:prstGeom prst="rect">
            <a:avLst/>
          </a:prstGeom>
          <a:noFill/>
        </p:spPr>
        <p:txBody>
          <a:bodyPr wrap="square">
            <a:spAutoFit/>
          </a:bodyPr>
          <a:lstStyle/>
          <a:p>
            <a:pPr algn="just"/>
            <a:r>
              <a:rPr lang="en-US" sz="1800" dirty="0">
                <a:latin typeface="Georgia" panose="02040502050405020303" pitchFamily="18" charset="0"/>
              </a:rPr>
              <a:t>Distinct spatiotemporal activity that varies based on the animal’s behaviour</a:t>
            </a:r>
          </a:p>
        </p:txBody>
      </p:sp>
    </p:spTree>
    <p:extLst>
      <p:ext uri="{BB962C8B-B14F-4D97-AF65-F5344CB8AC3E}">
        <p14:creationId xmlns:p14="http://schemas.microsoft.com/office/powerpoint/2010/main" val="22506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0" grpId="0"/>
      <p:bldP spid="26" grpId="0"/>
      <p:bldP spid="27" grpId="0"/>
      <p:bldP spid="28" grpId="0"/>
      <p:bldP spid="30" grpId="0"/>
      <p:bldP spid="38" grpId="0"/>
      <p:bldP spid="40" grpId="0"/>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B183"/>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A65AFEA-D51D-4B29-AF25-B7D165D75BA9}"/>
              </a:ext>
            </a:extLst>
          </p:cNvPr>
          <p:cNvSpPr/>
          <p:nvPr/>
        </p:nvSpPr>
        <p:spPr>
          <a:xfrm>
            <a:off x="-1" y="728506"/>
            <a:ext cx="7296152" cy="6129493"/>
          </a:xfrm>
          <a:custGeom>
            <a:avLst/>
            <a:gdLst>
              <a:gd name="connsiteX0" fmla="*/ 7286629 w 7296152"/>
              <a:gd name="connsiteY0" fmla="*/ 0 h 6129493"/>
              <a:gd name="connsiteX1" fmla="*/ 7296152 w 7296152"/>
              <a:gd name="connsiteY1" fmla="*/ 0 h 6129493"/>
              <a:gd name="connsiteX2" fmla="*/ 7296152 w 7296152"/>
              <a:gd name="connsiteY2" fmla="*/ 49822 h 6129493"/>
              <a:gd name="connsiteX3" fmla="*/ 0 w 7296152"/>
              <a:gd name="connsiteY3" fmla="*/ 0 h 6129493"/>
              <a:gd name="connsiteX4" fmla="*/ 7286629 w 7296152"/>
              <a:gd name="connsiteY4" fmla="*/ 0 h 6129493"/>
              <a:gd name="connsiteX5" fmla="*/ 5191127 w 7296152"/>
              <a:gd name="connsiteY5" fmla="*/ 6129492 h 6129493"/>
              <a:gd name="connsiteX6" fmla="*/ 7296152 w 7296152"/>
              <a:gd name="connsiteY6" fmla="*/ 6129492 h 6129493"/>
              <a:gd name="connsiteX7" fmla="*/ 7296152 w 7296152"/>
              <a:gd name="connsiteY7" fmla="*/ 6129493 h 6129493"/>
              <a:gd name="connsiteX8" fmla="*/ 0 w 7296152"/>
              <a:gd name="connsiteY8" fmla="*/ 6129493 h 6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6152" h="6129493">
                <a:moveTo>
                  <a:pt x="7286629" y="0"/>
                </a:moveTo>
                <a:lnTo>
                  <a:pt x="7296152" y="0"/>
                </a:lnTo>
                <a:lnTo>
                  <a:pt x="7296152" y="49822"/>
                </a:lnTo>
                <a:close/>
                <a:moveTo>
                  <a:pt x="0" y="0"/>
                </a:moveTo>
                <a:lnTo>
                  <a:pt x="7286629" y="0"/>
                </a:lnTo>
                <a:lnTo>
                  <a:pt x="5191127" y="6129492"/>
                </a:lnTo>
                <a:lnTo>
                  <a:pt x="7296152" y="6129492"/>
                </a:lnTo>
                <a:lnTo>
                  <a:pt x="7296152" y="6129493"/>
                </a:lnTo>
                <a:lnTo>
                  <a:pt x="0" y="6129493"/>
                </a:lnTo>
                <a:close/>
              </a:path>
            </a:pathLst>
          </a:custGeom>
          <a:solidFill>
            <a:srgbClr val="F8D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DE"/>
          </a:p>
        </p:txBody>
      </p:sp>
      <p:grpSp>
        <p:nvGrpSpPr>
          <p:cNvPr id="7" name="Group 6">
            <a:extLst>
              <a:ext uri="{FF2B5EF4-FFF2-40B4-BE49-F238E27FC236}">
                <a16:creationId xmlns:a16="http://schemas.microsoft.com/office/drawing/2014/main" id="{4682E1A2-20A3-40C5-A8EE-E7E302312FC8}"/>
              </a:ext>
            </a:extLst>
          </p:cNvPr>
          <p:cNvGrpSpPr/>
          <p:nvPr/>
        </p:nvGrpSpPr>
        <p:grpSpPr>
          <a:xfrm>
            <a:off x="-1" y="0"/>
            <a:ext cx="12192001" cy="737658"/>
            <a:chOff x="-1" y="0"/>
            <a:chExt cx="12192001" cy="737658"/>
          </a:xfrm>
        </p:grpSpPr>
        <p:sp>
          <p:nvSpPr>
            <p:cNvPr id="8" name="Rectangle 7">
              <a:extLst>
                <a:ext uri="{FF2B5EF4-FFF2-40B4-BE49-F238E27FC236}">
                  <a16:creationId xmlns:a16="http://schemas.microsoft.com/office/drawing/2014/main" id="{D4392D70-73DF-411D-805F-088257D07D2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6588E2-9FE7-45F1-A49A-E9D6DB27FE0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37E95611-E220-0432-1421-7AECC1D454AD}"/>
              </a:ext>
            </a:extLst>
          </p:cNvPr>
          <p:cNvSpPr txBox="1">
            <a:spLocks/>
          </p:cNvSpPr>
          <p:nvPr/>
        </p:nvSpPr>
        <p:spPr>
          <a:xfrm>
            <a:off x="104775"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Implications and future directions</a:t>
            </a:r>
            <a:endParaRPr lang="en-DE" sz="4000" dirty="0">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163472" y="825590"/>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16/02/2024 14:36</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25</a:t>
            </a:fld>
            <a:endParaRPr lang="en-DE"/>
          </a:p>
        </p:txBody>
      </p:sp>
      <p:sp>
        <p:nvSpPr>
          <p:cNvPr id="12" name="Content Placeholder 2">
            <a:extLst>
              <a:ext uri="{FF2B5EF4-FFF2-40B4-BE49-F238E27FC236}">
                <a16:creationId xmlns:a16="http://schemas.microsoft.com/office/drawing/2014/main" id="{B59DB966-93B4-4731-B1D6-6F047926197D}"/>
              </a:ext>
            </a:extLst>
          </p:cNvPr>
          <p:cNvSpPr txBox="1">
            <a:spLocks/>
          </p:cNvSpPr>
          <p:nvPr/>
        </p:nvSpPr>
        <p:spPr>
          <a:xfrm>
            <a:off x="5920263" y="1124117"/>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endParaRPr lang="en-US" sz="2400" dirty="0">
              <a:latin typeface="Georgia" panose="02040502050405020303" pitchFamily="18" charset="0"/>
            </a:endParaRPr>
          </a:p>
        </p:txBody>
      </p:sp>
      <p:sp>
        <p:nvSpPr>
          <p:cNvPr id="17" name="Content Placeholder 2">
            <a:extLst>
              <a:ext uri="{FF2B5EF4-FFF2-40B4-BE49-F238E27FC236}">
                <a16:creationId xmlns:a16="http://schemas.microsoft.com/office/drawing/2014/main" id="{40FA79ED-51D5-45D2-8CA3-0EF746770BFC}"/>
              </a:ext>
            </a:extLst>
          </p:cNvPr>
          <p:cNvSpPr txBox="1">
            <a:spLocks/>
          </p:cNvSpPr>
          <p:nvPr/>
        </p:nvSpPr>
        <p:spPr>
          <a:xfrm>
            <a:off x="6402943" y="2798705"/>
            <a:ext cx="5789057"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350" dirty="0">
                <a:latin typeface="Georgia" panose="02040502050405020303" pitchFamily="18" charset="0"/>
              </a:rPr>
              <a:t>How is it helpful for humans???</a:t>
            </a:r>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16/02/2024 18:04</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26</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Acknowledgements</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072DD445-7B2E-A739-BB4C-133A79840692}"/>
              </a:ext>
            </a:extLst>
          </p:cNvPr>
          <p:cNvSpPr txBox="1"/>
          <p:nvPr/>
        </p:nvSpPr>
        <p:spPr>
          <a:xfrm>
            <a:off x="2395538" y="1325563"/>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pic>
        <p:nvPicPr>
          <p:cNvPr id="3" name="Picture 2">
            <a:extLst>
              <a:ext uri="{FF2B5EF4-FFF2-40B4-BE49-F238E27FC236}">
                <a16:creationId xmlns:a16="http://schemas.microsoft.com/office/drawing/2014/main" id="{91A5CCA4-650B-4CFA-A6A0-AEAF6CE5FA54}"/>
              </a:ext>
            </a:extLst>
          </p:cNvPr>
          <p:cNvPicPr>
            <a:picLocks noChangeAspect="1"/>
          </p:cNvPicPr>
          <p:nvPr/>
        </p:nvPicPr>
        <p:blipFill>
          <a:blip r:embed="rId3"/>
          <a:stretch>
            <a:fillRect/>
          </a:stretch>
        </p:blipFill>
        <p:spPr>
          <a:xfrm>
            <a:off x="5433190" y="3337561"/>
            <a:ext cx="2605780" cy="1775644"/>
          </a:xfrm>
          <a:prstGeom prst="rect">
            <a:avLst/>
          </a:prstGeom>
        </p:spPr>
      </p:pic>
    </p:spTree>
    <p:extLst>
      <p:ext uri="{BB962C8B-B14F-4D97-AF65-F5344CB8AC3E}">
        <p14:creationId xmlns:p14="http://schemas.microsoft.com/office/powerpoint/2010/main" val="25177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E587C-887C-41D0-BCE6-3168F92BB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1" b="90137" l="9961" r="89844">
                        <a14:foregroundMark x1="36816" y1="31152" x2="36816" y2="31152"/>
                        <a14:foregroundMark x1="63574" y1="30859" x2="63574" y2="30859"/>
                        <a14:foregroundMark x1="70898" y1="7813" x2="70898" y2="7813"/>
                        <a14:foregroundMark x1="30176" y1="6641" x2="30176" y2="6641"/>
                        <a14:foregroundMark x1="63379" y1="31250" x2="63379" y2="31250"/>
                        <a14:foregroundMark x1="36523" y1="30859" x2="36523" y2="30859"/>
                        <a14:foregroundMark x1="71094" y1="7129" x2="70508" y2="7129"/>
                        <a14:foregroundMark x1="40723" y1="88965" x2="47754" y2="90234"/>
                        <a14:foregroundMark x1="47754" y1="90234" x2="62305" y2="89648"/>
                        <a14:foregroundMark x1="62305" y1="89648" x2="69629" y2="90137"/>
                        <a14:foregroundMark x1="69629" y1="90137" x2="72266" y2="90039"/>
                        <a14:foregroundMark x1="36621" y1="31836" x2="36621" y2="31836"/>
                        <a14:foregroundMark x1="64258" y1="31152" x2="64258" y2="31152"/>
                      </a14:backgroundRemoval>
                    </a14:imgEffect>
                  </a14:imgLayer>
                </a14:imgProps>
              </a:ext>
              <a:ext uri="{28A0092B-C50C-407E-A947-70E740481C1C}">
                <a14:useLocalDpi xmlns:a14="http://schemas.microsoft.com/office/drawing/2010/main" val="0"/>
              </a:ext>
            </a:extLst>
          </a:blip>
          <a:stretch>
            <a:fillRect/>
          </a:stretch>
        </p:blipFill>
        <p:spPr>
          <a:xfrm>
            <a:off x="4531535" y="182540"/>
            <a:ext cx="3128930" cy="3128930"/>
          </a:xfrm>
          <a:prstGeom prst="rect">
            <a:avLst/>
          </a:prstGeom>
        </p:spPr>
      </p:pic>
      <p:sp>
        <p:nvSpPr>
          <p:cNvPr id="4" name="Title 1">
            <a:extLst>
              <a:ext uri="{FF2B5EF4-FFF2-40B4-BE49-F238E27FC236}">
                <a16:creationId xmlns:a16="http://schemas.microsoft.com/office/drawing/2014/main" id="{CAA33139-BC1D-6554-E702-8BCB0374FCE7}"/>
              </a:ext>
            </a:extLst>
          </p:cNvPr>
          <p:cNvSpPr txBox="1">
            <a:spLocks/>
          </p:cNvSpPr>
          <p:nvPr/>
        </p:nvSpPr>
        <p:spPr>
          <a:xfrm>
            <a:off x="4684336" y="2928432"/>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16/02/2024 14:36</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27</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3673" y="3918581"/>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16/02/2024 14:36</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28</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first four animals</a:t>
            </a:r>
            <a:endParaRPr lang="en-DE" dirty="0">
              <a:solidFill>
                <a:srgbClr val="FCDC34"/>
              </a:solidFill>
              <a:latin typeface="Georgia" panose="02040502050405020303" pitchFamily="18" charset="0"/>
            </a:endParaRPr>
          </a:p>
        </p:txBody>
      </p:sp>
      <p:sp>
        <p:nvSpPr>
          <p:cNvPr id="22" name="TextBox 21">
            <a:extLst>
              <a:ext uri="{FF2B5EF4-FFF2-40B4-BE49-F238E27FC236}">
                <a16:creationId xmlns:a16="http://schemas.microsoft.com/office/drawing/2014/main" id="{914FA935-D6CF-461C-AC11-F6EFDECE3B45}"/>
              </a:ext>
            </a:extLst>
          </p:cNvPr>
          <p:cNvSpPr txBox="1"/>
          <p:nvPr/>
        </p:nvSpPr>
        <p:spPr>
          <a:xfrm>
            <a:off x="4862616" y="1455347"/>
            <a:ext cx="2466766" cy="369332"/>
          </a:xfrm>
          <a:prstGeom prst="rect">
            <a:avLst/>
          </a:prstGeom>
          <a:noFill/>
        </p:spPr>
        <p:txBody>
          <a:bodyPr wrap="none" rtlCol="0">
            <a:spAutoFit/>
          </a:bodyPr>
          <a:lstStyle/>
          <a:p>
            <a:r>
              <a:rPr lang="en-US" b="1" dirty="0"/>
              <a:t>(4.00 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16/02/2024 14:36</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29</a:t>
            </a:fld>
            <a:endParaRPr lang="en-DE"/>
          </a:p>
        </p:txBody>
      </p:sp>
      <p:pic>
        <p:nvPicPr>
          <p:cNvPr id="7" name="Picture 6">
            <a:extLst>
              <a:ext uri="{FF2B5EF4-FFF2-40B4-BE49-F238E27FC236}">
                <a16:creationId xmlns:a16="http://schemas.microsoft.com/office/drawing/2014/main" id="{B00FE6E3-2551-4BE5-AA37-854D91934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221" y="2055274"/>
            <a:ext cx="5333559" cy="3998645"/>
          </a:xfrm>
          <a:prstGeom prst="rect">
            <a:avLst/>
          </a:prstGeom>
        </p:spPr>
      </p:pic>
      <p:pic>
        <p:nvPicPr>
          <p:cNvPr id="9" name="Picture 8">
            <a:extLst>
              <a:ext uri="{FF2B5EF4-FFF2-40B4-BE49-F238E27FC236}">
                <a16:creationId xmlns:a16="http://schemas.microsoft.com/office/drawing/2014/main" id="{5CA12CA4-6C61-492E-8741-16DA1EA46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500" y="2055275"/>
            <a:ext cx="5333559" cy="3998645"/>
          </a:xfrm>
          <a:prstGeom prst="rect">
            <a:avLst/>
          </a:prstGeom>
        </p:spPr>
      </p:pic>
    </p:spTree>
    <p:extLst>
      <p:ext uri="{BB962C8B-B14F-4D97-AF65-F5344CB8AC3E}">
        <p14:creationId xmlns:p14="http://schemas.microsoft.com/office/powerpoint/2010/main" val="243065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503E-7CF6-3C6D-1503-0530FE15C68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2C505464-7117-FBB6-7842-806DB996DB05}"/>
              </a:ext>
            </a:extLst>
          </p:cNvPr>
          <p:cNvGrpSpPr/>
          <p:nvPr/>
        </p:nvGrpSpPr>
        <p:grpSpPr>
          <a:xfrm>
            <a:off x="-1" y="0"/>
            <a:ext cx="12192001" cy="737658"/>
            <a:chOff x="-1" y="0"/>
            <a:chExt cx="12192001" cy="737658"/>
          </a:xfrm>
        </p:grpSpPr>
        <p:sp>
          <p:nvSpPr>
            <p:cNvPr id="36" name="Rectangle 35">
              <a:extLst>
                <a:ext uri="{FF2B5EF4-FFF2-40B4-BE49-F238E27FC236}">
                  <a16:creationId xmlns:a16="http://schemas.microsoft.com/office/drawing/2014/main" id="{C6FD6E43-81BB-0358-2B03-9175357C685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87D9229-A5FF-1B58-10D3-35D4E06F449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DA8D5A54-80DC-DE09-EAC8-52486909F18E}"/>
              </a:ext>
            </a:extLst>
          </p:cNvPr>
          <p:cNvSpPr>
            <a:spLocks noGrp="1"/>
          </p:cNvSpPr>
          <p:nvPr>
            <p:ph type="dt" sz="half" idx="10"/>
          </p:nvPr>
        </p:nvSpPr>
        <p:spPr/>
        <p:txBody>
          <a:bodyPr/>
          <a:lstStyle/>
          <a:p>
            <a:fld id="{23F29084-84E4-4351-8025-EECC3E3A8478}" type="datetime8">
              <a:rPr lang="en-DE" smtClean="0"/>
              <a:t>16/02/2024 14:36</a:t>
            </a:fld>
            <a:endParaRPr lang="en-DE" dirty="0"/>
          </a:p>
        </p:txBody>
      </p:sp>
      <p:sp>
        <p:nvSpPr>
          <p:cNvPr id="31" name="Slide Number Placeholder 30">
            <a:extLst>
              <a:ext uri="{FF2B5EF4-FFF2-40B4-BE49-F238E27FC236}">
                <a16:creationId xmlns:a16="http://schemas.microsoft.com/office/drawing/2014/main" id="{254B24F5-A2B3-9EC5-E18E-BDFB46262027}"/>
              </a:ext>
            </a:extLst>
          </p:cNvPr>
          <p:cNvSpPr>
            <a:spLocks noGrp="1"/>
          </p:cNvSpPr>
          <p:nvPr>
            <p:ph type="sldNum" sz="quarter" idx="12"/>
          </p:nvPr>
        </p:nvSpPr>
        <p:spPr/>
        <p:txBody>
          <a:bodyPr/>
          <a:lstStyle/>
          <a:p>
            <a:fld id="{8D002933-DA69-4593-A8BE-46BA8199777B}" type="slidenum">
              <a:rPr lang="en-DE" smtClean="0"/>
              <a:t>3</a:t>
            </a:fld>
            <a:endParaRPr lang="en-DE"/>
          </a:p>
        </p:txBody>
      </p:sp>
      <p:sp>
        <p:nvSpPr>
          <p:cNvPr id="37" name="Title 1">
            <a:extLst>
              <a:ext uri="{FF2B5EF4-FFF2-40B4-BE49-F238E27FC236}">
                <a16:creationId xmlns:a16="http://schemas.microsoft.com/office/drawing/2014/main" id="{A15E499C-61F2-B20F-903E-EB811A253CE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Okay, let’s start it easy</a:t>
            </a:r>
            <a:endParaRPr lang="en-DE" dirty="0">
              <a:latin typeface="Georgia" panose="02040502050405020303" pitchFamily="18" charset="0"/>
            </a:endParaRPr>
          </a:p>
        </p:txBody>
      </p:sp>
      <p:sp>
        <p:nvSpPr>
          <p:cNvPr id="35" name="TextBox 34">
            <a:extLst>
              <a:ext uri="{FF2B5EF4-FFF2-40B4-BE49-F238E27FC236}">
                <a16:creationId xmlns:a16="http://schemas.microsoft.com/office/drawing/2014/main" id="{A58054DE-FE0D-1FCB-6198-9E498D53B15D}"/>
              </a:ext>
            </a:extLst>
          </p:cNvPr>
          <p:cNvSpPr txBox="1"/>
          <p:nvPr/>
        </p:nvSpPr>
        <p:spPr>
          <a:xfrm>
            <a:off x="7353300" y="967982"/>
            <a:ext cx="4357427"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take the familiar route to work or try a new path today?</a:t>
            </a:r>
            <a:endParaRPr lang="en-US" sz="2400" dirty="0">
              <a:cs typeface="Calibri" panose="020F0502020204030204" pitchFamily="34" charset="0"/>
            </a:endParaRPr>
          </a:p>
        </p:txBody>
      </p:sp>
      <p:sp>
        <p:nvSpPr>
          <p:cNvPr id="39" name="TextBox 38">
            <a:extLst>
              <a:ext uri="{FF2B5EF4-FFF2-40B4-BE49-F238E27FC236}">
                <a16:creationId xmlns:a16="http://schemas.microsoft.com/office/drawing/2014/main" id="{34D5D9DA-57D8-C7B1-6160-EBF45335B151}"/>
              </a:ext>
            </a:extLst>
          </p:cNvPr>
          <p:cNvSpPr txBox="1"/>
          <p:nvPr/>
        </p:nvSpPr>
        <p:spPr>
          <a:xfrm>
            <a:off x="684953" y="970809"/>
            <a:ext cx="4524283"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choose for a new dish in the menu or go for my usual one? </a:t>
            </a:r>
            <a:endParaRPr lang="en-US" sz="2400" dirty="0">
              <a:cs typeface="Calibri" panose="020F0502020204030204" pitchFamily="34" charset="0"/>
            </a:endParaRPr>
          </a:p>
        </p:txBody>
      </p:sp>
      <p:sp>
        <p:nvSpPr>
          <p:cNvPr id="8" name="TextBox 7">
            <a:extLst>
              <a:ext uri="{FF2B5EF4-FFF2-40B4-BE49-F238E27FC236}">
                <a16:creationId xmlns:a16="http://schemas.microsoft.com/office/drawing/2014/main" id="{91B71A58-9D53-E42A-BD80-1283A647C039}"/>
              </a:ext>
            </a:extLst>
          </p:cNvPr>
          <p:cNvSpPr txBox="1"/>
          <p:nvPr/>
        </p:nvSpPr>
        <p:spPr>
          <a:xfrm>
            <a:off x="4968289" y="2888963"/>
            <a:ext cx="4473212" cy="461665"/>
          </a:xfrm>
          <a:prstGeom prst="rect">
            <a:avLst/>
          </a:prstGeom>
          <a:noFill/>
        </p:spPr>
        <p:txBody>
          <a:bodyPr wrap="none" rtlCol="0">
            <a:spAutoFit/>
          </a:bodyPr>
          <a:lstStyle/>
          <a:p>
            <a:r>
              <a:rPr lang="en-US" sz="2400" dirty="0"/>
              <a:t>Exploration-exploitation dilemma</a:t>
            </a:r>
            <a:endParaRPr lang="en-DE" sz="2400" dirty="0"/>
          </a:p>
        </p:txBody>
      </p:sp>
      <p:sp>
        <p:nvSpPr>
          <p:cNvPr id="7" name="TextBox 6">
            <a:extLst>
              <a:ext uri="{FF2B5EF4-FFF2-40B4-BE49-F238E27FC236}">
                <a16:creationId xmlns:a16="http://schemas.microsoft.com/office/drawing/2014/main" id="{6000CBCF-CEAC-99B7-8377-F6ED9A4D99C9}"/>
              </a:ext>
            </a:extLst>
          </p:cNvPr>
          <p:cNvSpPr txBox="1"/>
          <p:nvPr/>
        </p:nvSpPr>
        <p:spPr>
          <a:xfrm>
            <a:off x="1661219" y="5579311"/>
            <a:ext cx="8658461" cy="461665"/>
          </a:xfrm>
          <a:prstGeom prst="rect">
            <a:avLst/>
          </a:prstGeom>
          <a:noFill/>
        </p:spPr>
        <p:txBody>
          <a:bodyPr wrap="none" rtlCol="0">
            <a:spAutoFit/>
          </a:bodyPr>
          <a:lstStyle/>
          <a:p>
            <a:r>
              <a:rPr lang="en-US" sz="2400" b="1" dirty="0"/>
              <a:t>What are the brain mechanisms that guide this critical behaviour?</a:t>
            </a:r>
            <a:endParaRPr lang="en-DE" sz="2400" b="1" dirty="0"/>
          </a:p>
        </p:txBody>
      </p:sp>
      <p:pic>
        <p:nvPicPr>
          <p:cNvPr id="10" name="Graphic 9" descr="Question Mark with solid fill">
            <a:extLst>
              <a:ext uri="{FF2B5EF4-FFF2-40B4-BE49-F238E27FC236}">
                <a16:creationId xmlns:a16="http://schemas.microsoft.com/office/drawing/2014/main" id="{965F1054-FC1E-8046-BB7C-BEC4DB940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9249" y="1047856"/>
            <a:ext cx="914400" cy="914400"/>
          </a:xfrm>
          <a:prstGeom prst="rect">
            <a:avLst/>
          </a:prstGeom>
        </p:spPr>
      </p:pic>
      <p:sp>
        <p:nvSpPr>
          <p:cNvPr id="11" name="TextBox 10">
            <a:extLst>
              <a:ext uri="{FF2B5EF4-FFF2-40B4-BE49-F238E27FC236}">
                <a16:creationId xmlns:a16="http://schemas.microsoft.com/office/drawing/2014/main" id="{B758F126-D246-0257-8AF2-9BE69C6C7868}"/>
              </a:ext>
            </a:extLst>
          </p:cNvPr>
          <p:cNvSpPr txBox="1"/>
          <p:nvPr/>
        </p:nvSpPr>
        <p:spPr>
          <a:xfrm>
            <a:off x="5990449" y="3573820"/>
            <a:ext cx="3492162"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Adaptive decision making</a:t>
            </a:r>
            <a:endParaRPr lang="en-US" sz="2400" dirty="0">
              <a:cs typeface="Calibri" panose="020F0502020204030204" pitchFamily="34" charset="0"/>
            </a:endParaRPr>
          </a:p>
        </p:txBody>
      </p:sp>
      <p:sp>
        <p:nvSpPr>
          <p:cNvPr id="12" name="TextBox 11">
            <a:extLst>
              <a:ext uri="{FF2B5EF4-FFF2-40B4-BE49-F238E27FC236}">
                <a16:creationId xmlns:a16="http://schemas.microsoft.com/office/drawing/2014/main" id="{A5EAAA95-0D35-BE09-7F08-52A299C6EF8E}"/>
              </a:ext>
            </a:extLst>
          </p:cNvPr>
          <p:cNvSpPr txBox="1"/>
          <p:nvPr/>
        </p:nvSpPr>
        <p:spPr>
          <a:xfrm>
            <a:off x="4189418" y="4317157"/>
            <a:ext cx="4928461"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Key aspect of survival across species</a:t>
            </a:r>
            <a:endParaRPr lang="en-US" sz="2400" dirty="0">
              <a:cs typeface="Calibri" panose="020F0502020204030204" pitchFamily="34" charset="0"/>
            </a:endParaRPr>
          </a:p>
        </p:txBody>
      </p:sp>
      <p:pic>
        <p:nvPicPr>
          <p:cNvPr id="19" name="Picture 18" descr="A group of animals in a circle&#10;&#10;Description automatically generated">
            <a:extLst>
              <a:ext uri="{FF2B5EF4-FFF2-40B4-BE49-F238E27FC236}">
                <a16:creationId xmlns:a16="http://schemas.microsoft.com/office/drawing/2014/main" id="{D075E477-2883-146F-FBCC-329590A9E2D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250" b="89844" l="9989" r="89900">
                        <a14:foregroundMark x1="51507" y1="8203" x2="51507" y2="8203"/>
                        <a14:foregroundMark x1="52567" y1="6250" x2="52567" y2="6250"/>
                        <a14:foregroundMark x1="65234" y1="6641" x2="65234" y2="6641"/>
                        <a14:foregroundMark x1="45145" y1="7813" x2="45145" y2="7813"/>
                        <a14:foregroundMark x1="39900" y1="6934" x2="39900" y2="6934"/>
                        <a14:foregroundMark x1="45145" y1="7324" x2="45145" y2="7324"/>
                        <a14:foregroundMark x1="43359" y1="88574" x2="45926" y2="88672"/>
                        <a14:foregroundMark x1="18304" y1="36035" x2="18415" y2="28809"/>
                        <a14:foregroundMark x1="83594" y1="53418" x2="83594" y2="54492"/>
                        <a14:foregroundMark x1="83594" y1="54688" x2="80859" y2="67969"/>
                        <a14:foregroundMark x1="80859" y1="67969" x2="79855" y2="70313"/>
                        <a14:foregroundMark x1="83817" y1="51367" x2="84654" y2="37891"/>
                        <a14:foregroundMark x1="84654" y1="37891" x2="84542" y2="37598"/>
                      </a14:backgroundRemoval>
                    </a14:imgEffect>
                  </a14:imgLayer>
                </a14:imgProps>
              </a:ext>
              <a:ext uri="{28A0092B-C50C-407E-A947-70E740481C1C}">
                <a14:useLocalDpi xmlns:a14="http://schemas.microsoft.com/office/drawing/2010/main" val="0"/>
              </a:ext>
            </a:extLst>
          </a:blip>
          <a:srcRect l="11242" t="2384" r="12626" b="4859"/>
          <a:stretch/>
        </p:blipFill>
        <p:spPr>
          <a:xfrm>
            <a:off x="466924" y="2687835"/>
            <a:ext cx="3607987" cy="2511939"/>
          </a:xfrm>
          <a:prstGeom prst="rect">
            <a:avLst/>
          </a:prstGeom>
        </p:spPr>
      </p:pic>
      <p:sp>
        <p:nvSpPr>
          <p:cNvPr id="3" name="TextBox 2">
            <a:extLst>
              <a:ext uri="{FF2B5EF4-FFF2-40B4-BE49-F238E27FC236}">
                <a16:creationId xmlns:a16="http://schemas.microsoft.com/office/drawing/2014/main" id="{1FAB63B8-56E5-45B4-9850-7DEEB92EFC60}"/>
              </a:ext>
            </a:extLst>
          </p:cNvPr>
          <p:cNvSpPr txBox="1"/>
          <p:nvPr/>
        </p:nvSpPr>
        <p:spPr>
          <a:xfrm>
            <a:off x="3581400" y="2297517"/>
            <a:ext cx="5196166" cy="461665"/>
          </a:xfrm>
          <a:prstGeom prst="rect">
            <a:avLst/>
          </a:prstGeom>
          <a:noFill/>
        </p:spPr>
        <p:txBody>
          <a:bodyPr wrap="none" rtlCol="0">
            <a:spAutoFit/>
          </a:bodyPr>
          <a:lstStyle/>
          <a:p>
            <a:r>
              <a:rPr lang="en-US" sz="2400" b="1" dirty="0"/>
              <a:t>Decision making in uncertain situations</a:t>
            </a:r>
            <a:endParaRPr lang="en-DE" sz="2400" b="1" dirty="0"/>
          </a:p>
        </p:txBody>
      </p:sp>
    </p:spTree>
    <p:extLst>
      <p:ext uri="{BB962C8B-B14F-4D97-AF65-F5344CB8AC3E}">
        <p14:creationId xmlns:p14="http://schemas.microsoft.com/office/powerpoint/2010/main" val="2533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8" grpId="0"/>
      <p:bldP spid="7" grpId="0"/>
      <p:bldP spid="11" grpId="0"/>
      <p:bldP spid="1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322614" y="1387034"/>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16/02/2024 18:25</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30</a:t>
            </a:fld>
            <a:endParaRPr lang="en-DE"/>
          </a:p>
        </p:txBody>
      </p:sp>
      <p:grpSp>
        <p:nvGrpSpPr>
          <p:cNvPr id="24" name="Group 23">
            <a:extLst>
              <a:ext uri="{FF2B5EF4-FFF2-40B4-BE49-F238E27FC236}">
                <a16:creationId xmlns:a16="http://schemas.microsoft.com/office/drawing/2014/main" id="{6933089C-0A3A-4149-89DE-7E5567382751}"/>
              </a:ext>
            </a:extLst>
          </p:cNvPr>
          <p:cNvGrpSpPr/>
          <p:nvPr/>
        </p:nvGrpSpPr>
        <p:grpSpPr>
          <a:xfrm>
            <a:off x="5965464" y="1414099"/>
            <a:ext cx="2745486" cy="5307376"/>
            <a:chOff x="5677309" y="1269000"/>
            <a:chExt cx="2879836" cy="5567091"/>
          </a:xfrm>
        </p:grpSpPr>
        <p:pic>
          <p:nvPicPr>
            <p:cNvPr id="5" name="Picture 4">
              <a:extLst>
                <a:ext uri="{FF2B5EF4-FFF2-40B4-BE49-F238E27FC236}">
                  <a16:creationId xmlns:a16="http://schemas.microsoft.com/office/drawing/2014/main" id="{B3B684D3-A2FC-4220-B552-7EC97F9A7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27" y="5733665"/>
              <a:ext cx="1439918" cy="1080000"/>
            </a:xfrm>
            <a:prstGeom prst="rect">
              <a:avLst/>
            </a:prstGeom>
          </p:spPr>
        </p:pic>
        <p:pic>
          <p:nvPicPr>
            <p:cNvPr id="7" name="Picture 6">
              <a:extLst>
                <a:ext uri="{FF2B5EF4-FFF2-40B4-BE49-F238E27FC236}">
                  <a16:creationId xmlns:a16="http://schemas.microsoft.com/office/drawing/2014/main" id="{DCB46690-6407-47DC-A3D8-C5EAE4812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764" y="5756091"/>
              <a:ext cx="1439918" cy="1080000"/>
            </a:xfrm>
            <a:prstGeom prst="rect">
              <a:avLst/>
            </a:prstGeom>
          </p:spPr>
        </p:pic>
        <p:pic>
          <p:nvPicPr>
            <p:cNvPr id="9" name="Picture 8">
              <a:extLst>
                <a:ext uri="{FF2B5EF4-FFF2-40B4-BE49-F238E27FC236}">
                  <a16:creationId xmlns:a16="http://schemas.microsoft.com/office/drawing/2014/main" id="{8100D592-636D-4471-9EAA-FFB48C507F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227" y="2349000"/>
              <a:ext cx="1439918" cy="1080000"/>
            </a:xfrm>
            <a:prstGeom prst="rect">
              <a:avLst/>
            </a:prstGeom>
          </p:spPr>
        </p:pic>
        <p:pic>
          <p:nvPicPr>
            <p:cNvPr id="11" name="Picture 10">
              <a:extLst>
                <a:ext uri="{FF2B5EF4-FFF2-40B4-BE49-F238E27FC236}">
                  <a16:creationId xmlns:a16="http://schemas.microsoft.com/office/drawing/2014/main" id="{4A44CA4D-C115-48C0-8005-692638795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7309" y="2349000"/>
              <a:ext cx="1439918" cy="1080000"/>
            </a:xfrm>
            <a:prstGeom prst="rect">
              <a:avLst/>
            </a:prstGeom>
          </p:spPr>
        </p:pic>
        <p:pic>
          <p:nvPicPr>
            <p:cNvPr id="13" name="Picture 12">
              <a:extLst>
                <a:ext uri="{FF2B5EF4-FFF2-40B4-BE49-F238E27FC236}">
                  <a16:creationId xmlns:a16="http://schemas.microsoft.com/office/drawing/2014/main" id="{CFC0899F-3D9D-4D6C-BD3D-47E3678BD5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7227" y="1269000"/>
              <a:ext cx="1439918" cy="1080000"/>
            </a:xfrm>
            <a:prstGeom prst="rect">
              <a:avLst/>
            </a:prstGeom>
          </p:spPr>
        </p:pic>
        <p:pic>
          <p:nvPicPr>
            <p:cNvPr id="15" name="Picture 14">
              <a:extLst>
                <a:ext uri="{FF2B5EF4-FFF2-40B4-BE49-F238E27FC236}">
                  <a16:creationId xmlns:a16="http://schemas.microsoft.com/office/drawing/2014/main" id="{085AF71D-9CC0-434D-8C0C-CD95535294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77309" y="1269000"/>
              <a:ext cx="1439918" cy="1080000"/>
            </a:xfrm>
            <a:prstGeom prst="rect">
              <a:avLst/>
            </a:prstGeom>
          </p:spPr>
        </p:pic>
        <p:pic>
          <p:nvPicPr>
            <p:cNvPr id="17" name="Picture 16">
              <a:extLst>
                <a:ext uri="{FF2B5EF4-FFF2-40B4-BE49-F238E27FC236}">
                  <a16:creationId xmlns:a16="http://schemas.microsoft.com/office/drawing/2014/main" id="{A0615618-034C-4ABD-AB56-1D2DF9EB99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17227" y="3534921"/>
              <a:ext cx="1439918" cy="1080000"/>
            </a:xfrm>
            <a:prstGeom prst="rect">
              <a:avLst/>
            </a:prstGeom>
          </p:spPr>
        </p:pic>
        <p:pic>
          <p:nvPicPr>
            <p:cNvPr id="19" name="Picture 18">
              <a:extLst>
                <a:ext uri="{FF2B5EF4-FFF2-40B4-BE49-F238E27FC236}">
                  <a16:creationId xmlns:a16="http://schemas.microsoft.com/office/drawing/2014/main" id="{80DC5D3F-573E-466C-96B7-F8D909B218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0764" y="3542361"/>
              <a:ext cx="1439918" cy="1080000"/>
            </a:xfrm>
            <a:prstGeom prst="rect">
              <a:avLst/>
            </a:prstGeom>
          </p:spPr>
        </p:pic>
        <p:pic>
          <p:nvPicPr>
            <p:cNvPr id="21" name="Picture 20">
              <a:extLst>
                <a:ext uri="{FF2B5EF4-FFF2-40B4-BE49-F238E27FC236}">
                  <a16:creationId xmlns:a16="http://schemas.microsoft.com/office/drawing/2014/main" id="{DC98ACBE-62CA-4B50-B7AD-1F8C595C07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17227" y="4653665"/>
              <a:ext cx="1439918" cy="1080000"/>
            </a:xfrm>
            <a:prstGeom prst="rect">
              <a:avLst/>
            </a:prstGeom>
          </p:spPr>
        </p:pic>
        <p:pic>
          <p:nvPicPr>
            <p:cNvPr id="23" name="Picture 22">
              <a:extLst>
                <a:ext uri="{FF2B5EF4-FFF2-40B4-BE49-F238E27FC236}">
                  <a16:creationId xmlns:a16="http://schemas.microsoft.com/office/drawing/2014/main" id="{1DA08BA3-BDA1-47F7-BDB8-805F5B04D9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0764" y="4708946"/>
              <a:ext cx="1439918" cy="1080000"/>
            </a:xfrm>
            <a:prstGeom prst="rect">
              <a:avLst/>
            </a:prstGeom>
          </p:spPr>
        </p:pic>
      </p:grpSp>
      <p:sp>
        <p:nvSpPr>
          <p:cNvPr id="30" name="TextBox 29">
            <a:extLst>
              <a:ext uri="{FF2B5EF4-FFF2-40B4-BE49-F238E27FC236}">
                <a16:creationId xmlns:a16="http://schemas.microsoft.com/office/drawing/2014/main" id="{E263D240-B352-4182-8321-276FA7BFBB9E}"/>
              </a:ext>
            </a:extLst>
          </p:cNvPr>
          <p:cNvSpPr txBox="1"/>
          <p:nvPr/>
        </p:nvSpPr>
        <p:spPr>
          <a:xfrm>
            <a:off x="123825" y="247491"/>
            <a:ext cx="8440146" cy="584775"/>
          </a:xfrm>
          <a:prstGeom prst="rect">
            <a:avLst/>
          </a:prstGeom>
          <a:noFill/>
        </p:spPr>
        <p:txBody>
          <a:bodyPr wrap="square">
            <a:spAutoFit/>
          </a:bodyPr>
          <a:lstStyle/>
          <a:p>
            <a:r>
              <a:rPr lang="en-US" sz="3200" dirty="0">
                <a:solidFill>
                  <a:srgbClr val="FCDC34"/>
                </a:solidFill>
                <a:latin typeface="Georgia" panose="02040502050405020303" pitchFamily="18" charset="0"/>
              </a:rPr>
              <a:t>Layer-wise rectified sinks for rewarded pokes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1640731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2"/>
          <a:stretch>
            <a:fillRect/>
          </a:stretch>
        </p:blipFill>
        <p:spPr>
          <a:xfrm>
            <a:off x="6083096" y="1616102"/>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604927" y="1325563"/>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16/02/2024 18:22</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31</a:t>
            </a:fld>
            <a:endParaRPr lang="en-DE"/>
          </a:p>
        </p:txBody>
      </p:sp>
    </p:spTree>
    <p:extLst>
      <p:ext uri="{BB962C8B-B14F-4D97-AF65-F5344CB8AC3E}">
        <p14:creationId xmlns:p14="http://schemas.microsoft.com/office/powerpoint/2010/main" val="2915330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6189578" y="2627639"/>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3234306" y="1593723"/>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16/02/2024 14:36</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32</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16/02/2024 14:36</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33</a:t>
            </a:fld>
            <a:endParaRPr lang="en-DE"/>
          </a:p>
        </p:txBody>
      </p:sp>
    </p:spTree>
    <p:extLst>
      <p:ext uri="{BB962C8B-B14F-4D97-AF65-F5344CB8AC3E}">
        <p14:creationId xmlns:p14="http://schemas.microsoft.com/office/powerpoint/2010/main" val="2314640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16/02/2024 14:36</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34</a:t>
            </a:fld>
            <a:endParaRPr lang="en-DE"/>
          </a:p>
        </p:txBody>
      </p:sp>
      <p:sp>
        <p:nvSpPr>
          <p:cNvPr id="65" name="TextBox 64">
            <a:extLst>
              <a:ext uri="{FF2B5EF4-FFF2-40B4-BE49-F238E27FC236}">
                <a16:creationId xmlns:a16="http://schemas.microsoft.com/office/drawing/2014/main" id="{112727D9-2C20-4C64-A1DE-446B45A6EE67}"/>
              </a:ext>
            </a:extLst>
          </p:cNvPr>
          <p:cNvSpPr txBox="1"/>
          <p:nvPr/>
        </p:nvSpPr>
        <p:spPr>
          <a:xfrm>
            <a:off x="2863246" y="2470473"/>
            <a:ext cx="1429046" cy="301999"/>
          </a:xfrm>
          <a:prstGeom prst="rect">
            <a:avLst/>
          </a:prstGeom>
          <a:noFill/>
        </p:spPr>
        <p:txBody>
          <a:bodyPr wrap="none" rtlCol="0">
            <a:spAutoFit/>
          </a:bodyPr>
          <a:lstStyle/>
          <a:p>
            <a:pPr algn="l"/>
            <a:r>
              <a:rPr lang="en-DE" sz="1488" b="1" spc="0" baseline="0" dirty="0">
                <a:solidFill>
                  <a:srgbClr val="262626"/>
                </a:solidFill>
                <a:latin typeface="Arial"/>
                <a:cs typeface="Arial"/>
                <a:sym typeface="Arial"/>
                <a:rtl val="0"/>
              </a:rPr>
              <a:t>Supragranular </a:t>
            </a:r>
          </a:p>
        </p:txBody>
      </p:sp>
      <p:grpSp>
        <p:nvGrpSpPr>
          <p:cNvPr id="75" name="Group 74">
            <a:extLst>
              <a:ext uri="{FF2B5EF4-FFF2-40B4-BE49-F238E27FC236}">
                <a16:creationId xmlns:a16="http://schemas.microsoft.com/office/drawing/2014/main" id="{6FEE485E-CA53-4B7F-9894-3CFC80E56400}"/>
              </a:ext>
            </a:extLst>
          </p:cNvPr>
          <p:cNvGrpSpPr/>
          <p:nvPr/>
        </p:nvGrpSpPr>
        <p:grpSpPr>
          <a:xfrm>
            <a:off x="283571" y="1544442"/>
            <a:ext cx="3821394" cy="3699665"/>
            <a:chOff x="4150721" y="1544442"/>
            <a:chExt cx="3821394" cy="3699665"/>
          </a:xfrm>
        </p:grpSpPr>
        <p:grpSp>
          <p:nvGrpSpPr>
            <p:cNvPr id="43" name="Graphic 8">
              <a:extLst>
                <a:ext uri="{FF2B5EF4-FFF2-40B4-BE49-F238E27FC236}">
                  <a16:creationId xmlns:a16="http://schemas.microsoft.com/office/drawing/2014/main" id="{CEA7D726-ADCB-4445-8DB5-80E7D404F85A}"/>
                </a:ext>
              </a:extLst>
            </p:cNvPr>
            <p:cNvGrpSpPr/>
            <p:nvPr/>
          </p:nvGrpSpPr>
          <p:grpSpPr>
            <a:xfrm>
              <a:off x="4150721" y="1890296"/>
              <a:ext cx="2175811" cy="3353811"/>
              <a:chOff x="4150721" y="1890296"/>
              <a:chExt cx="2175811" cy="3353811"/>
            </a:xfrm>
            <a:gradFill flip="none" rotWithShape="1">
              <a:gsLst>
                <a:gs pos="0">
                  <a:schemeClr val="accent2">
                    <a:lumMod val="5000"/>
                    <a:lumOff val="95000"/>
                  </a:schemeClr>
                </a:gs>
                <a:gs pos="87000">
                  <a:schemeClr val="accent2">
                    <a:lumMod val="45000"/>
                    <a:lumOff val="55000"/>
                  </a:schemeClr>
                </a:gs>
                <a:gs pos="100000">
                  <a:schemeClr val="accent2">
                    <a:lumMod val="30000"/>
                    <a:lumOff val="70000"/>
                  </a:schemeClr>
                </a:gs>
              </a:gsLst>
              <a:lin ang="2700000" scaled="1"/>
              <a:tileRect/>
            </a:gradFill>
          </p:grpSpPr>
          <p:sp>
            <p:nvSpPr>
              <p:cNvPr id="44" name="Freeform: Shape 43">
                <a:extLst>
                  <a:ext uri="{FF2B5EF4-FFF2-40B4-BE49-F238E27FC236}">
                    <a16:creationId xmlns:a16="http://schemas.microsoft.com/office/drawing/2014/main" id="{004F9252-1B55-480A-A474-1F1E39E63B02}"/>
                  </a:ext>
                </a:extLst>
              </p:cNvPr>
              <p:cNvSpPr/>
              <p:nvPr/>
            </p:nvSpPr>
            <p:spPr>
              <a:xfrm rot="-5369947">
                <a:off x="3665087" y="2586336"/>
                <a:ext cx="3147106" cy="2145193"/>
              </a:xfrm>
              <a:custGeom>
                <a:avLst/>
                <a:gdLst>
                  <a:gd name="connsiteX0" fmla="*/ 3125274 w 3147106"/>
                  <a:gd name="connsiteY0" fmla="*/ -1115 h 2145193"/>
                  <a:gd name="connsiteX1" fmla="*/ 188269 w 3147106"/>
                  <a:gd name="connsiteY1" fmla="*/ 30134 h 2145193"/>
                  <a:gd name="connsiteX2" fmla="*/ 187582 w 3147106"/>
                  <a:gd name="connsiteY2" fmla="*/ 30260 h 2145193"/>
                  <a:gd name="connsiteX3" fmla="*/ 169743 w 3147106"/>
                  <a:gd name="connsiteY3" fmla="*/ 31587 h 2145193"/>
                  <a:gd name="connsiteX4" fmla="*/ 48055 w 3147106"/>
                  <a:gd name="connsiteY4" fmla="*/ 337702 h 2145193"/>
                  <a:gd name="connsiteX5" fmla="*/ 1557 w 3147106"/>
                  <a:gd name="connsiteY5" fmla="*/ 1086545 h 2145193"/>
                  <a:gd name="connsiteX6" fmla="*/ 64359 w 3147106"/>
                  <a:gd name="connsiteY6" fmla="*/ 1834447 h 2145193"/>
                  <a:gd name="connsiteX7" fmla="*/ 199634 w 3147106"/>
                  <a:gd name="connsiteY7" fmla="*/ 2143237 h 2145193"/>
                  <a:gd name="connsiteX8" fmla="*/ 197764 w 3147106"/>
                  <a:gd name="connsiteY8" fmla="*/ 2142793 h 2145193"/>
                  <a:gd name="connsiteX9" fmla="*/ 3148309 w 3147106"/>
                  <a:gd name="connsiteY9" fmla="*/ 2113523 h 21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7106" h="2145193">
                    <a:moveTo>
                      <a:pt x="3125274" y="-1115"/>
                    </a:moveTo>
                    <a:lnTo>
                      <a:pt x="188269" y="30134"/>
                    </a:lnTo>
                    <a:lnTo>
                      <a:pt x="187582" y="30260"/>
                    </a:lnTo>
                    <a:cubicBezTo>
                      <a:pt x="183905" y="28431"/>
                      <a:pt x="173404" y="32196"/>
                      <a:pt x="169743" y="31587"/>
                    </a:cubicBezTo>
                    <a:cubicBezTo>
                      <a:pt x="120256" y="31998"/>
                      <a:pt x="80871" y="138919"/>
                      <a:pt x="48055" y="337702"/>
                    </a:cubicBezTo>
                    <a:cubicBezTo>
                      <a:pt x="15224" y="536483"/>
                      <a:pt x="-1496" y="805850"/>
                      <a:pt x="1557" y="1086545"/>
                    </a:cubicBezTo>
                    <a:cubicBezTo>
                      <a:pt x="4626" y="1367253"/>
                      <a:pt x="27212" y="1636277"/>
                      <a:pt x="64359" y="1834447"/>
                    </a:cubicBezTo>
                    <a:cubicBezTo>
                      <a:pt x="101491" y="2032617"/>
                      <a:pt x="150163" y="2143695"/>
                      <a:pt x="199634" y="2143237"/>
                    </a:cubicBezTo>
                    <a:cubicBezTo>
                      <a:pt x="204941" y="2143165"/>
                      <a:pt x="192505" y="2145442"/>
                      <a:pt x="197764" y="2142793"/>
                    </a:cubicBezTo>
                    <a:lnTo>
                      <a:pt x="3148309" y="2113523"/>
                    </a:lnTo>
                    <a:close/>
                  </a:path>
                </a:pathLst>
              </a:custGeom>
              <a:grpFill/>
              <a:ln w="19050" cap="sq">
                <a:solidFill>
                  <a:srgbClr val="000000"/>
                </a:solidFill>
                <a:prstDash val="solid"/>
                <a:miter/>
              </a:ln>
            </p:spPr>
            <p:txBody>
              <a:bodyPr rtlCol="0" anchor="ctr"/>
              <a:lstStyle/>
              <a:p>
                <a:endParaRPr lang="en-DE"/>
              </a:p>
            </p:txBody>
          </p:sp>
          <p:sp>
            <p:nvSpPr>
              <p:cNvPr id="45" name="Freeform: Shape 44">
                <a:extLst>
                  <a:ext uri="{FF2B5EF4-FFF2-40B4-BE49-F238E27FC236}">
                    <a16:creationId xmlns:a16="http://schemas.microsoft.com/office/drawing/2014/main" id="{45574694-51A4-4485-B961-FB2BACC1E210}"/>
                  </a:ext>
                </a:extLst>
              </p:cNvPr>
              <p:cNvSpPr/>
              <p:nvPr/>
            </p:nvSpPr>
            <p:spPr>
              <a:xfrm>
                <a:off x="4179635" y="1913352"/>
                <a:ext cx="2116692" cy="373072"/>
              </a:xfrm>
              <a:custGeom>
                <a:avLst/>
                <a:gdLst>
                  <a:gd name="connsiteX0" fmla="*/ 2115538 w 2116692"/>
                  <a:gd name="connsiteY0" fmla="*/ 186379 h 373072"/>
                  <a:gd name="connsiteX1" fmla="*/ 1057192 w 2116692"/>
                  <a:gd name="connsiteY1" fmla="*/ 372916 h 373072"/>
                  <a:gd name="connsiteX2" fmla="*/ -1154 w 2116692"/>
                  <a:gd name="connsiteY2" fmla="*/ 186379 h 373072"/>
                  <a:gd name="connsiteX3" fmla="*/ 1057192 w 2116692"/>
                  <a:gd name="connsiteY3" fmla="*/ -157 h 373072"/>
                  <a:gd name="connsiteX4" fmla="*/ 2115538 w 2116692"/>
                  <a:gd name="connsiteY4" fmla="*/ 186379 h 37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692" h="373072">
                    <a:moveTo>
                      <a:pt x="2115538" y="186379"/>
                    </a:moveTo>
                    <a:cubicBezTo>
                      <a:pt x="2115538" y="289400"/>
                      <a:pt x="1641700" y="372916"/>
                      <a:pt x="1057192" y="372916"/>
                    </a:cubicBezTo>
                    <a:cubicBezTo>
                      <a:pt x="472683" y="372916"/>
                      <a:pt x="-1154" y="289400"/>
                      <a:pt x="-1154" y="186379"/>
                    </a:cubicBezTo>
                    <a:cubicBezTo>
                      <a:pt x="-1154" y="83358"/>
                      <a:pt x="472683" y="-157"/>
                      <a:pt x="1057192" y="-157"/>
                    </a:cubicBezTo>
                    <a:cubicBezTo>
                      <a:pt x="1641700" y="-157"/>
                      <a:pt x="2115538" y="83358"/>
                      <a:pt x="2115538" y="186379"/>
                    </a:cubicBezTo>
                    <a:close/>
                  </a:path>
                </a:pathLst>
              </a:custGeom>
              <a:grpFill/>
              <a:ln w="19050" cap="sq">
                <a:solidFill>
                  <a:srgbClr val="000000"/>
                </a:solidFill>
                <a:prstDash val="solid"/>
                <a:miter/>
              </a:ln>
            </p:spPr>
            <p:txBody>
              <a:bodyPr rtlCol="0" anchor="ctr"/>
              <a:lstStyle/>
              <a:p>
                <a:endParaRPr lang="en-DE"/>
              </a:p>
            </p:txBody>
          </p:sp>
        </p:grpSp>
        <p:sp>
          <p:nvSpPr>
            <p:cNvPr id="47" name="Freeform: Shape 46">
              <a:extLst>
                <a:ext uri="{FF2B5EF4-FFF2-40B4-BE49-F238E27FC236}">
                  <a16:creationId xmlns:a16="http://schemas.microsoft.com/office/drawing/2014/main" id="{9D1CE79F-A1F2-47A9-BC2A-71A351398F02}"/>
                </a:ext>
              </a:extLst>
            </p:cNvPr>
            <p:cNvSpPr/>
            <p:nvPr/>
          </p:nvSpPr>
          <p:spPr>
            <a:xfrm>
              <a:off x="4682702" y="2342065"/>
              <a:ext cx="1103235" cy="429036"/>
            </a:xfrm>
            <a:custGeom>
              <a:avLst/>
              <a:gdLst>
                <a:gd name="connsiteX0" fmla="*/ 1102177 w 1103235"/>
                <a:gd name="connsiteY0" fmla="*/ 214182 h 429036"/>
                <a:gd name="connsiteX1" fmla="*/ 550559 w 1103235"/>
                <a:gd name="connsiteY1" fmla="*/ 428700 h 429036"/>
                <a:gd name="connsiteX2" fmla="*/ -1059 w 1103235"/>
                <a:gd name="connsiteY2" fmla="*/ 214182 h 429036"/>
                <a:gd name="connsiteX3" fmla="*/ 550559 w 1103235"/>
                <a:gd name="connsiteY3" fmla="*/ -336 h 429036"/>
                <a:gd name="connsiteX4" fmla="*/ 1102177 w 1103235"/>
                <a:gd name="connsiteY4" fmla="*/ 214182 h 42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35" h="429036">
                  <a:moveTo>
                    <a:pt x="1102177" y="214182"/>
                  </a:moveTo>
                  <a:cubicBezTo>
                    <a:pt x="1102177" y="332657"/>
                    <a:pt x="855209" y="428700"/>
                    <a:pt x="550559" y="428700"/>
                  </a:cubicBezTo>
                  <a:cubicBezTo>
                    <a:pt x="245909" y="428700"/>
                    <a:pt x="-1059" y="332657"/>
                    <a:pt x="-1059" y="214182"/>
                  </a:cubicBezTo>
                  <a:cubicBezTo>
                    <a:pt x="-1059" y="95707"/>
                    <a:pt x="245909" y="-336"/>
                    <a:pt x="550559" y="-336"/>
                  </a:cubicBezTo>
                  <a:cubicBezTo>
                    <a:pt x="855209" y="-336"/>
                    <a:pt x="1102177" y="95707"/>
                    <a:pt x="1102177" y="214182"/>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1789" cap="sq">
              <a:noFill/>
              <a:prstDash val="solid"/>
              <a:miter/>
            </a:ln>
          </p:spPr>
          <p:txBody>
            <a:bodyPr rtlCol="0" anchor="ctr"/>
            <a:lstStyle/>
            <a:p>
              <a:endParaRPr lang="en-DE" dirty="0"/>
            </a:p>
          </p:txBody>
        </p:sp>
        <p:sp>
          <p:nvSpPr>
            <p:cNvPr id="48" name="Freeform: Shape 47">
              <a:extLst>
                <a:ext uri="{FF2B5EF4-FFF2-40B4-BE49-F238E27FC236}">
                  <a16:creationId xmlns:a16="http://schemas.microsoft.com/office/drawing/2014/main" id="{266BC438-B6B3-4ECB-83E9-FCA9CB6FE987}"/>
                </a:ext>
              </a:extLst>
            </p:cNvPr>
            <p:cNvSpPr/>
            <p:nvPr/>
          </p:nvSpPr>
          <p:spPr>
            <a:xfrm>
              <a:off x="4582415" y="3221710"/>
              <a:ext cx="1197958" cy="635195"/>
            </a:xfrm>
            <a:custGeom>
              <a:avLst/>
              <a:gdLst>
                <a:gd name="connsiteX0" fmla="*/ 1196934 w 1197958"/>
                <a:gd name="connsiteY0" fmla="*/ 316627 h 635195"/>
                <a:gd name="connsiteX1" fmla="*/ 597955 w 1197958"/>
                <a:gd name="connsiteY1" fmla="*/ 634224 h 635195"/>
                <a:gd name="connsiteX2" fmla="*/ -1024 w 1197958"/>
                <a:gd name="connsiteY2" fmla="*/ 316627 h 635195"/>
                <a:gd name="connsiteX3" fmla="*/ 597955 w 1197958"/>
                <a:gd name="connsiteY3" fmla="*/ -971 h 635195"/>
                <a:gd name="connsiteX4" fmla="*/ 1196934 w 1197958"/>
                <a:gd name="connsiteY4" fmla="*/ 316627 h 63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58" h="635195">
                  <a:moveTo>
                    <a:pt x="1196934" y="316627"/>
                  </a:moveTo>
                  <a:cubicBezTo>
                    <a:pt x="1196934" y="492031"/>
                    <a:pt x="928762" y="634224"/>
                    <a:pt x="597955" y="634224"/>
                  </a:cubicBezTo>
                  <a:cubicBezTo>
                    <a:pt x="267148" y="634224"/>
                    <a:pt x="-1024" y="492031"/>
                    <a:pt x="-1024" y="316627"/>
                  </a:cubicBezTo>
                  <a:cubicBezTo>
                    <a:pt x="-1024" y="141222"/>
                    <a:pt x="267148" y="-971"/>
                    <a:pt x="597955" y="-971"/>
                  </a:cubicBezTo>
                  <a:cubicBezTo>
                    <a:pt x="928762" y="-971"/>
                    <a:pt x="1196934" y="141222"/>
                    <a:pt x="1196934" y="316627"/>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4948" cap="sq">
              <a:noFill/>
              <a:prstDash val="solid"/>
              <a:miter/>
            </a:ln>
          </p:spPr>
          <p:txBody>
            <a:bodyPr rtlCol="0" anchor="ctr"/>
            <a:lstStyle/>
            <a:p>
              <a:endParaRPr lang="en-DE"/>
            </a:p>
          </p:txBody>
        </p:sp>
        <p:sp>
          <p:nvSpPr>
            <p:cNvPr id="49" name="Freeform: Shape 48">
              <a:extLst>
                <a:ext uri="{FF2B5EF4-FFF2-40B4-BE49-F238E27FC236}">
                  <a16:creationId xmlns:a16="http://schemas.microsoft.com/office/drawing/2014/main" id="{1E65FB6F-096E-4507-8E76-8BFD1E963ED2}"/>
                </a:ext>
              </a:extLst>
            </p:cNvPr>
            <p:cNvSpPr/>
            <p:nvPr/>
          </p:nvSpPr>
          <p:spPr>
            <a:xfrm>
              <a:off x="4615846" y="4545287"/>
              <a:ext cx="1164526" cy="551618"/>
            </a:xfrm>
            <a:custGeom>
              <a:avLst/>
              <a:gdLst>
                <a:gd name="connsiteX0" fmla="*/ 1163492 w 1164526"/>
                <a:gd name="connsiteY0" fmla="*/ 274011 h 551618"/>
                <a:gd name="connsiteX1" fmla="*/ 581228 w 1164526"/>
                <a:gd name="connsiteY1" fmla="*/ 549820 h 551618"/>
                <a:gd name="connsiteX2" fmla="*/ -1035 w 1164526"/>
                <a:gd name="connsiteY2" fmla="*/ 274011 h 551618"/>
                <a:gd name="connsiteX3" fmla="*/ 581228 w 1164526"/>
                <a:gd name="connsiteY3" fmla="*/ -1799 h 551618"/>
                <a:gd name="connsiteX4" fmla="*/ 1163492 w 1164526"/>
                <a:gd name="connsiteY4" fmla="*/ 274011 h 55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26" h="551618">
                  <a:moveTo>
                    <a:pt x="1163492" y="274011"/>
                  </a:moveTo>
                  <a:cubicBezTo>
                    <a:pt x="1163492" y="426336"/>
                    <a:pt x="902803" y="549820"/>
                    <a:pt x="581228" y="549820"/>
                  </a:cubicBezTo>
                  <a:cubicBezTo>
                    <a:pt x="259653" y="549820"/>
                    <a:pt x="-1035" y="426336"/>
                    <a:pt x="-1035" y="274011"/>
                  </a:cubicBezTo>
                  <a:cubicBezTo>
                    <a:pt x="-1035" y="121686"/>
                    <a:pt x="259653" y="-1799"/>
                    <a:pt x="581228" y="-1799"/>
                  </a:cubicBezTo>
                  <a:cubicBezTo>
                    <a:pt x="902803" y="-1799"/>
                    <a:pt x="1163492" y="121686"/>
                    <a:pt x="1163492" y="27401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3734" cap="sq">
              <a:noFill/>
              <a:prstDash val="solid"/>
              <a:miter/>
            </a:ln>
          </p:spPr>
          <p:txBody>
            <a:bodyPr rtlCol="0" anchor="ctr"/>
            <a:lstStyle/>
            <a:p>
              <a:endParaRPr lang="en-DE"/>
            </a:p>
          </p:txBody>
        </p:sp>
        <p:sp>
          <p:nvSpPr>
            <p:cNvPr id="50" name="Freeform: Shape 49">
              <a:extLst>
                <a:ext uri="{FF2B5EF4-FFF2-40B4-BE49-F238E27FC236}">
                  <a16:creationId xmlns:a16="http://schemas.microsoft.com/office/drawing/2014/main" id="{C6216C23-F960-428F-B2A2-C04CF031E8E5}"/>
                </a:ext>
              </a:extLst>
            </p:cNvPr>
            <p:cNvSpPr/>
            <p:nvPr/>
          </p:nvSpPr>
          <p:spPr>
            <a:xfrm rot="16265713">
              <a:off x="4290750" y="2933089"/>
              <a:ext cx="412343" cy="211797"/>
            </a:xfrm>
            <a:custGeom>
              <a:avLst/>
              <a:gdLst>
                <a:gd name="connsiteX0" fmla="*/ 413080 w 412343"/>
                <a:gd name="connsiteY0" fmla="*/ 105361 h 211797"/>
                <a:gd name="connsiteX1" fmla="*/ 206909 w 412343"/>
                <a:gd name="connsiteY1" fmla="*/ 211259 h 211797"/>
                <a:gd name="connsiteX2" fmla="*/ 737 w 412343"/>
                <a:gd name="connsiteY2" fmla="*/ 105361 h 211797"/>
                <a:gd name="connsiteX3" fmla="*/ 206909 w 412343"/>
                <a:gd name="connsiteY3" fmla="*/ -538 h 211797"/>
                <a:gd name="connsiteX4" fmla="*/ 413080 w 412343"/>
                <a:gd name="connsiteY4" fmla="*/ 105361 h 21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3" h="211797">
                  <a:moveTo>
                    <a:pt x="413080" y="105361"/>
                  </a:moveTo>
                  <a:cubicBezTo>
                    <a:pt x="413080" y="163847"/>
                    <a:pt x="320774" y="211259"/>
                    <a:pt x="206909" y="211259"/>
                  </a:cubicBezTo>
                  <a:cubicBezTo>
                    <a:pt x="93043" y="211259"/>
                    <a:pt x="737" y="163847"/>
                    <a:pt x="737" y="105361"/>
                  </a:cubicBezTo>
                  <a:cubicBezTo>
                    <a:pt x="737" y="46874"/>
                    <a:pt x="93043" y="-538"/>
                    <a:pt x="206909" y="-538"/>
                  </a:cubicBezTo>
                  <a:cubicBezTo>
                    <a:pt x="320774" y="-538"/>
                    <a:pt x="413080" y="46874"/>
                    <a:pt x="413080" y="10536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5064" cap="sq">
              <a:noFill/>
              <a:prstDash val="solid"/>
              <a:miter/>
            </a:ln>
          </p:spPr>
          <p:txBody>
            <a:bodyPr rtlCol="0" anchor="ctr"/>
            <a:lstStyle/>
            <a:p>
              <a:endParaRPr lang="en-DE"/>
            </a:p>
          </p:txBody>
        </p:sp>
        <p:sp>
          <p:nvSpPr>
            <p:cNvPr id="51" name="Freeform: Shape 50">
              <a:extLst>
                <a:ext uri="{FF2B5EF4-FFF2-40B4-BE49-F238E27FC236}">
                  <a16:creationId xmlns:a16="http://schemas.microsoft.com/office/drawing/2014/main" id="{C97C137A-318F-49CC-BA81-90CBAC9C9AEC}"/>
                </a:ext>
              </a:extLst>
            </p:cNvPr>
            <p:cNvSpPr/>
            <p:nvPr/>
          </p:nvSpPr>
          <p:spPr>
            <a:xfrm rot="16240524">
              <a:off x="4162611" y="4156569"/>
              <a:ext cx="668621" cy="211800"/>
            </a:xfrm>
            <a:custGeom>
              <a:avLst/>
              <a:gdLst>
                <a:gd name="connsiteX0" fmla="*/ 670211 w 668621"/>
                <a:gd name="connsiteY0" fmla="*/ 105421 h 211800"/>
                <a:gd name="connsiteX1" fmla="*/ 335900 w 668621"/>
                <a:gd name="connsiteY1" fmla="*/ 211322 h 211800"/>
                <a:gd name="connsiteX2" fmla="*/ 1589 w 668621"/>
                <a:gd name="connsiteY2" fmla="*/ 105421 h 211800"/>
                <a:gd name="connsiteX3" fmla="*/ 335900 w 668621"/>
                <a:gd name="connsiteY3" fmla="*/ -479 h 211800"/>
                <a:gd name="connsiteX4" fmla="*/ 670211 w 668621"/>
                <a:gd name="connsiteY4" fmla="*/ 105421 h 2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1" h="211800">
                  <a:moveTo>
                    <a:pt x="670211" y="105421"/>
                  </a:moveTo>
                  <a:cubicBezTo>
                    <a:pt x="670211" y="163908"/>
                    <a:pt x="520535" y="211322"/>
                    <a:pt x="335900" y="211322"/>
                  </a:cubicBezTo>
                  <a:cubicBezTo>
                    <a:pt x="151265" y="211322"/>
                    <a:pt x="1589" y="163908"/>
                    <a:pt x="1589" y="105421"/>
                  </a:cubicBezTo>
                  <a:cubicBezTo>
                    <a:pt x="1589" y="46934"/>
                    <a:pt x="151265" y="-479"/>
                    <a:pt x="335900" y="-479"/>
                  </a:cubicBezTo>
                  <a:cubicBezTo>
                    <a:pt x="520535" y="-479"/>
                    <a:pt x="670211" y="46934"/>
                    <a:pt x="670211" y="10542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6448" cap="sq">
              <a:noFill/>
              <a:prstDash val="solid"/>
              <a:miter/>
            </a:ln>
          </p:spPr>
          <p:txBody>
            <a:bodyPr rtlCol="0" anchor="ctr"/>
            <a:lstStyle/>
            <a:p>
              <a:endParaRPr lang="en-DE"/>
            </a:p>
          </p:txBody>
        </p:sp>
        <p:sp>
          <p:nvSpPr>
            <p:cNvPr id="52" name="TextBox 51">
              <a:extLst>
                <a:ext uri="{FF2B5EF4-FFF2-40B4-BE49-F238E27FC236}">
                  <a16:creationId xmlns:a16="http://schemas.microsoft.com/office/drawing/2014/main" id="{248DD3EC-824C-443B-A0B3-6A7F064CD9EF}"/>
                </a:ext>
              </a:extLst>
            </p:cNvPr>
            <p:cNvSpPr txBox="1"/>
            <p:nvPr/>
          </p:nvSpPr>
          <p:spPr>
            <a:xfrm>
              <a:off x="5881284" y="2476112"/>
              <a:ext cx="394871"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a:t>
              </a:r>
            </a:p>
          </p:txBody>
        </p:sp>
        <p:sp>
          <p:nvSpPr>
            <p:cNvPr id="53" name="TextBox 52">
              <a:extLst>
                <a:ext uri="{FF2B5EF4-FFF2-40B4-BE49-F238E27FC236}">
                  <a16:creationId xmlns:a16="http://schemas.microsoft.com/office/drawing/2014/main" id="{0739FDC7-43D8-4F00-8E0E-89A0D8AF5037}"/>
                </a:ext>
              </a:extLst>
            </p:cNvPr>
            <p:cNvSpPr txBox="1"/>
            <p:nvPr/>
          </p:nvSpPr>
          <p:spPr>
            <a:xfrm>
              <a:off x="5677070" y="2870104"/>
              <a:ext cx="57391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III/IV</a:t>
              </a:r>
            </a:p>
          </p:txBody>
        </p:sp>
        <p:sp>
          <p:nvSpPr>
            <p:cNvPr id="54" name="TextBox 53">
              <a:extLst>
                <a:ext uri="{FF2B5EF4-FFF2-40B4-BE49-F238E27FC236}">
                  <a16:creationId xmlns:a16="http://schemas.microsoft.com/office/drawing/2014/main" id="{5F7BFB26-7CC2-489A-A163-D7785BF6CA77}"/>
                </a:ext>
              </a:extLst>
            </p:cNvPr>
            <p:cNvSpPr txBox="1"/>
            <p:nvPr/>
          </p:nvSpPr>
          <p:spPr>
            <a:xfrm>
              <a:off x="5928351" y="3413819"/>
              <a:ext cx="39916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Va</a:t>
              </a:r>
            </a:p>
          </p:txBody>
        </p:sp>
        <p:sp>
          <p:nvSpPr>
            <p:cNvPr id="55" name="TextBox 54">
              <a:extLst>
                <a:ext uri="{FF2B5EF4-FFF2-40B4-BE49-F238E27FC236}">
                  <a16:creationId xmlns:a16="http://schemas.microsoft.com/office/drawing/2014/main" id="{A25753CB-3005-4EF7-A6E8-EBDA695E06AC}"/>
                </a:ext>
              </a:extLst>
            </p:cNvPr>
            <p:cNvSpPr txBox="1"/>
            <p:nvPr/>
          </p:nvSpPr>
          <p:spPr>
            <a:xfrm>
              <a:off x="5908083" y="4091475"/>
              <a:ext cx="413492"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Vb</a:t>
              </a:r>
            </a:p>
          </p:txBody>
        </p:sp>
        <p:sp>
          <p:nvSpPr>
            <p:cNvPr id="56" name="TextBox 55">
              <a:extLst>
                <a:ext uri="{FF2B5EF4-FFF2-40B4-BE49-F238E27FC236}">
                  <a16:creationId xmlns:a16="http://schemas.microsoft.com/office/drawing/2014/main" id="{461CA91D-A87B-4490-9108-23C7BD137C52}"/>
                </a:ext>
              </a:extLst>
            </p:cNvPr>
            <p:cNvSpPr txBox="1"/>
            <p:nvPr/>
          </p:nvSpPr>
          <p:spPr>
            <a:xfrm>
              <a:off x="5955652" y="4694290"/>
              <a:ext cx="36192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VI</a:t>
              </a:r>
            </a:p>
          </p:txBody>
        </p:sp>
        <p:grpSp>
          <p:nvGrpSpPr>
            <p:cNvPr id="57" name="Graphic 8">
              <a:extLst>
                <a:ext uri="{FF2B5EF4-FFF2-40B4-BE49-F238E27FC236}">
                  <a16:creationId xmlns:a16="http://schemas.microsoft.com/office/drawing/2014/main" id="{07ECF6A7-7AD5-43CF-B457-4FEA935D03F8}"/>
                </a:ext>
              </a:extLst>
            </p:cNvPr>
            <p:cNvGrpSpPr/>
            <p:nvPr/>
          </p:nvGrpSpPr>
          <p:grpSpPr>
            <a:xfrm>
              <a:off x="6290250" y="3512214"/>
              <a:ext cx="415793" cy="1470007"/>
              <a:chOff x="6290250" y="3512214"/>
              <a:chExt cx="415793" cy="1470007"/>
            </a:xfrm>
            <a:solidFill>
              <a:srgbClr val="000000"/>
            </a:solidFill>
          </p:grpSpPr>
          <p:sp>
            <p:nvSpPr>
              <p:cNvPr id="58" name="Freeform: Shape 57">
                <a:extLst>
                  <a:ext uri="{FF2B5EF4-FFF2-40B4-BE49-F238E27FC236}">
                    <a16:creationId xmlns:a16="http://schemas.microsoft.com/office/drawing/2014/main" id="{5F6E45F6-49BA-4740-B3CB-585F7D1B27A9}"/>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59" name="Freeform: Shape 58">
                <a:extLst>
                  <a:ext uri="{FF2B5EF4-FFF2-40B4-BE49-F238E27FC236}">
                    <a16:creationId xmlns:a16="http://schemas.microsoft.com/office/drawing/2014/main" id="{722A5B3D-9AA4-4309-ABFC-5B8EC85EEB09}"/>
                  </a:ext>
                </a:extLst>
              </p:cNvPr>
              <p:cNvSpPr/>
              <p:nvPr/>
            </p:nvSpPr>
            <p:spPr>
              <a:xfrm rot="5406765">
                <a:off x="5959155" y="4243151"/>
                <a:ext cx="1459662" cy="8128"/>
              </a:xfrm>
              <a:custGeom>
                <a:avLst/>
                <a:gdLst>
                  <a:gd name="connsiteX0" fmla="*/ -1329 w 1459662"/>
                  <a:gd name="connsiteY0" fmla="*/ 1686 h 8128"/>
                  <a:gd name="connsiteX1" fmla="*/ 1458334 w 1459662"/>
                  <a:gd name="connsiteY1" fmla="*/ 1686 h 8128"/>
                  <a:gd name="connsiteX2" fmla="*/ 1458334 w 1459662"/>
                  <a:gd name="connsiteY2" fmla="*/ 9815 h 8128"/>
                  <a:gd name="connsiteX3" fmla="*/ -1329 w 1459662"/>
                  <a:gd name="connsiteY3" fmla="*/ 9815 h 8128"/>
                </a:gdLst>
                <a:ahLst/>
                <a:cxnLst>
                  <a:cxn ang="0">
                    <a:pos x="connsiteX0" y="connsiteY0"/>
                  </a:cxn>
                  <a:cxn ang="0">
                    <a:pos x="connsiteX1" y="connsiteY1"/>
                  </a:cxn>
                  <a:cxn ang="0">
                    <a:pos x="connsiteX2" y="connsiteY2"/>
                  </a:cxn>
                  <a:cxn ang="0">
                    <a:pos x="connsiteX3" y="connsiteY3"/>
                  </a:cxn>
                </a:cxnLst>
                <a:rect l="l" t="t" r="r" b="b"/>
                <a:pathLst>
                  <a:path w="1459662" h="8128">
                    <a:moveTo>
                      <a:pt x="-1329" y="1686"/>
                    </a:moveTo>
                    <a:lnTo>
                      <a:pt x="1458334" y="1686"/>
                    </a:lnTo>
                    <a:lnTo>
                      <a:pt x="1458334" y="9815"/>
                    </a:lnTo>
                    <a:lnTo>
                      <a:pt x="-1329" y="9815"/>
                    </a:lnTo>
                    <a:close/>
                  </a:path>
                </a:pathLst>
              </a:custGeom>
              <a:solidFill>
                <a:srgbClr val="000000"/>
              </a:solidFill>
              <a:ln w="1428" cap="sq">
                <a:noFill/>
                <a:custDash>
                  <a:ds d="449183" sp="74864"/>
                </a:custDash>
                <a:miter/>
              </a:ln>
            </p:spPr>
            <p:txBody>
              <a:bodyPr rtlCol="0" anchor="ctr"/>
              <a:lstStyle/>
              <a:p>
                <a:endParaRPr lang="en-DE"/>
              </a:p>
            </p:txBody>
          </p:sp>
          <p:sp>
            <p:nvSpPr>
              <p:cNvPr id="60" name="Freeform: Shape 59">
                <a:extLst>
                  <a:ext uri="{FF2B5EF4-FFF2-40B4-BE49-F238E27FC236}">
                    <a16:creationId xmlns:a16="http://schemas.microsoft.com/office/drawing/2014/main" id="{B1FC4953-7C83-4103-8DA8-1E5C2D50C371}"/>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grpSp>
          <p:nvGrpSpPr>
            <p:cNvPr id="61" name="Graphic 8">
              <a:extLst>
                <a:ext uri="{FF2B5EF4-FFF2-40B4-BE49-F238E27FC236}">
                  <a16:creationId xmlns:a16="http://schemas.microsoft.com/office/drawing/2014/main" id="{6A5CE346-A1FD-49B9-8CC6-613FDF10C262}"/>
                </a:ext>
              </a:extLst>
            </p:cNvPr>
            <p:cNvGrpSpPr/>
            <p:nvPr/>
          </p:nvGrpSpPr>
          <p:grpSpPr>
            <a:xfrm>
              <a:off x="6290250" y="2351444"/>
              <a:ext cx="415793" cy="887821"/>
              <a:chOff x="6290250" y="2351444"/>
              <a:chExt cx="415793" cy="887821"/>
            </a:xfrm>
            <a:solidFill>
              <a:srgbClr val="000000"/>
            </a:solidFill>
          </p:grpSpPr>
          <p:sp>
            <p:nvSpPr>
              <p:cNvPr id="62" name="Freeform: Shape 61">
                <a:extLst>
                  <a:ext uri="{FF2B5EF4-FFF2-40B4-BE49-F238E27FC236}">
                    <a16:creationId xmlns:a16="http://schemas.microsoft.com/office/drawing/2014/main" id="{69FDDFB3-A90D-4B6D-A3AF-243F71B5626A}"/>
                  </a:ext>
                </a:extLst>
              </p:cNvPr>
              <p:cNvSpPr/>
              <p:nvPr/>
            </p:nvSpPr>
            <p:spPr>
              <a:xfrm>
                <a:off x="6304520" y="2353742"/>
                <a:ext cx="390032" cy="4907"/>
              </a:xfrm>
              <a:custGeom>
                <a:avLst/>
                <a:gdLst>
                  <a:gd name="connsiteX0" fmla="*/ -1291 w 390032"/>
                  <a:gd name="connsiteY0" fmla="*/ -956 h 4907"/>
                  <a:gd name="connsiteX1" fmla="*/ 388741 w 390032"/>
                  <a:gd name="connsiteY1" fmla="*/ -956 h 4907"/>
                  <a:gd name="connsiteX2" fmla="*/ 388741 w 390032"/>
                  <a:gd name="connsiteY2" fmla="*/ 3951 h 4907"/>
                  <a:gd name="connsiteX3" fmla="*/ -1291 w 390032"/>
                  <a:gd name="connsiteY3" fmla="*/ 3951 h 4907"/>
                </a:gdLst>
                <a:ahLst/>
                <a:cxnLst>
                  <a:cxn ang="0">
                    <a:pos x="connsiteX0" y="connsiteY0"/>
                  </a:cxn>
                  <a:cxn ang="0">
                    <a:pos x="connsiteX1" y="connsiteY1"/>
                  </a:cxn>
                  <a:cxn ang="0">
                    <a:pos x="connsiteX2" y="connsiteY2"/>
                  </a:cxn>
                  <a:cxn ang="0">
                    <a:pos x="connsiteX3" y="connsiteY3"/>
                  </a:cxn>
                </a:cxnLst>
                <a:rect l="l" t="t" r="r" b="b"/>
                <a:pathLst>
                  <a:path w="390032" h="4907">
                    <a:moveTo>
                      <a:pt x="-1291" y="-956"/>
                    </a:moveTo>
                    <a:lnTo>
                      <a:pt x="388741" y="-956"/>
                    </a:lnTo>
                    <a:lnTo>
                      <a:pt x="388741" y="3951"/>
                    </a:lnTo>
                    <a:lnTo>
                      <a:pt x="-1291" y="3951"/>
                    </a:lnTo>
                    <a:close/>
                  </a:path>
                </a:pathLst>
              </a:custGeom>
              <a:solidFill>
                <a:srgbClr val="000000"/>
              </a:solidFill>
              <a:ln w="1145" cap="sq">
                <a:noFill/>
                <a:custDash>
                  <a:ds d="449110" sp="74852"/>
                </a:custDash>
                <a:miter/>
              </a:ln>
            </p:spPr>
            <p:txBody>
              <a:bodyPr rtlCol="0" anchor="ctr"/>
              <a:lstStyle/>
              <a:p>
                <a:endParaRPr lang="en-DE"/>
              </a:p>
            </p:txBody>
          </p:sp>
          <p:sp>
            <p:nvSpPr>
              <p:cNvPr id="63" name="Freeform: Shape 62">
                <a:extLst>
                  <a:ext uri="{FF2B5EF4-FFF2-40B4-BE49-F238E27FC236}">
                    <a16:creationId xmlns:a16="http://schemas.microsoft.com/office/drawing/2014/main" id="{0ACBFBA1-64B2-4A77-BEBA-281FC40C0675}"/>
                  </a:ext>
                </a:extLst>
              </p:cNvPr>
              <p:cNvSpPr/>
              <p:nvPr/>
            </p:nvSpPr>
            <p:spPr>
              <a:xfrm rot="5411201">
                <a:off x="6248198" y="2791290"/>
                <a:ext cx="881577" cy="8126"/>
              </a:xfrm>
              <a:custGeom>
                <a:avLst/>
                <a:gdLst>
                  <a:gd name="connsiteX0" fmla="*/ -1329 w 881577"/>
                  <a:gd name="connsiteY0" fmla="*/ 1611 h 8126"/>
                  <a:gd name="connsiteX1" fmla="*/ 880248 w 881577"/>
                  <a:gd name="connsiteY1" fmla="*/ 1611 h 8126"/>
                  <a:gd name="connsiteX2" fmla="*/ 880248 w 881577"/>
                  <a:gd name="connsiteY2" fmla="*/ 9737 h 8126"/>
                  <a:gd name="connsiteX3" fmla="*/ -1329 w 881577"/>
                  <a:gd name="connsiteY3" fmla="*/ 9737 h 8126"/>
                </a:gdLst>
                <a:ahLst/>
                <a:cxnLst>
                  <a:cxn ang="0">
                    <a:pos x="connsiteX0" y="connsiteY0"/>
                  </a:cxn>
                  <a:cxn ang="0">
                    <a:pos x="connsiteX1" y="connsiteY1"/>
                  </a:cxn>
                  <a:cxn ang="0">
                    <a:pos x="connsiteX2" y="connsiteY2"/>
                  </a:cxn>
                  <a:cxn ang="0">
                    <a:pos x="connsiteX3" y="connsiteY3"/>
                  </a:cxn>
                </a:cxnLst>
                <a:rect l="l" t="t" r="r" b="b"/>
                <a:pathLst>
                  <a:path w="881577" h="8126">
                    <a:moveTo>
                      <a:pt x="-1329" y="1611"/>
                    </a:moveTo>
                    <a:lnTo>
                      <a:pt x="880248" y="1611"/>
                    </a:lnTo>
                    <a:lnTo>
                      <a:pt x="880248" y="9737"/>
                    </a:lnTo>
                    <a:lnTo>
                      <a:pt x="-1329" y="9737"/>
                    </a:lnTo>
                    <a:close/>
                  </a:path>
                </a:pathLst>
              </a:custGeom>
              <a:solidFill>
                <a:srgbClr val="000000"/>
              </a:solidFill>
              <a:ln w="1145" cap="sq">
                <a:noFill/>
                <a:custDash>
                  <a:ds d="449183" sp="74864"/>
                </a:custDash>
                <a:miter/>
              </a:ln>
            </p:spPr>
            <p:txBody>
              <a:bodyPr rtlCol="0" anchor="ctr"/>
              <a:lstStyle/>
              <a:p>
                <a:endParaRPr lang="en-DE"/>
              </a:p>
            </p:txBody>
          </p:sp>
          <p:sp>
            <p:nvSpPr>
              <p:cNvPr id="64" name="Freeform: Shape 63">
                <a:extLst>
                  <a:ext uri="{FF2B5EF4-FFF2-40B4-BE49-F238E27FC236}">
                    <a16:creationId xmlns:a16="http://schemas.microsoft.com/office/drawing/2014/main" id="{CA52AAA4-7A51-409A-A4DD-AF459644C639}"/>
                  </a:ext>
                </a:extLst>
              </p:cNvPr>
              <p:cNvSpPr/>
              <p:nvPr/>
            </p:nvSpPr>
            <p:spPr>
              <a:xfrm>
                <a:off x="6301741" y="3232059"/>
                <a:ext cx="390032" cy="4907"/>
              </a:xfrm>
              <a:custGeom>
                <a:avLst/>
                <a:gdLst>
                  <a:gd name="connsiteX0" fmla="*/ -1290 w 390032"/>
                  <a:gd name="connsiteY0" fmla="*/ -1926 h 4907"/>
                  <a:gd name="connsiteX1" fmla="*/ 388743 w 390032"/>
                  <a:gd name="connsiteY1" fmla="*/ -1926 h 4907"/>
                  <a:gd name="connsiteX2" fmla="*/ 388743 w 390032"/>
                  <a:gd name="connsiteY2" fmla="*/ 2982 h 4907"/>
                  <a:gd name="connsiteX3" fmla="*/ -1290 w 390032"/>
                  <a:gd name="connsiteY3" fmla="*/ 2982 h 4907"/>
                </a:gdLst>
                <a:ahLst/>
                <a:cxnLst>
                  <a:cxn ang="0">
                    <a:pos x="connsiteX0" y="connsiteY0"/>
                  </a:cxn>
                  <a:cxn ang="0">
                    <a:pos x="connsiteX1" y="connsiteY1"/>
                  </a:cxn>
                  <a:cxn ang="0">
                    <a:pos x="connsiteX2" y="connsiteY2"/>
                  </a:cxn>
                  <a:cxn ang="0">
                    <a:pos x="connsiteX3" y="connsiteY3"/>
                  </a:cxn>
                </a:cxnLst>
                <a:rect l="l" t="t" r="r" b="b"/>
                <a:pathLst>
                  <a:path w="390032" h="4907">
                    <a:moveTo>
                      <a:pt x="-1290" y="-1926"/>
                    </a:moveTo>
                    <a:lnTo>
                      <a:pt x="388743" y="-1926"/>
                    </a:lnTo>
                    <a:lnTo>
                      <a:pt x="388743" y="2982"/>
                    </a:lnTo>
                    <a:lnTo>
                      <a:pt x="-1290" y="2982"/>
                    </a:lnTo>
                    <a:close/>
                  </a:path>
                </a:pathLst>
              </a:custGeom>
              <a:solidFill>
                <a:srgbClr val="000000"/>
              </a:solidFill>
              <a:ln w="1145" cap="sq">
                <a:noFill/>
                <a:custDash>
                  <a:ds d="449110" sp="74852"/>
                </a:custDash>
                <a:miter/>
              </a:ln>
            </p:spPr>
            <p:txBody>
              <a:bodyPr rtlCol="0" anchor="ctr"/>
              <a:lstStyle/>
              <a:p>
                <a:endParaRPr lang="en-DE"/>
              </a:p>
            </p:txBody>
          </p:sp>
        </p:grpSp>
        <p:sp>
          <p:nvSpPr>
            <p:cNvPr id="66" name="TextBox 65">
              <a:extLst>
                <a:ext uri="{FF2B5EF4-FFF2-40B4-BE49-F238E27FC236}">
                  <a16:creationId xmlns:a16="http://schemas.microsoft.com/office/drawing/2014/main" id="{1122D792-590D-4DBB-8408-912FC12E4B9D}"/>
                </a:ext>
              </a:extLst>
            </p:cNvPr>
            <p:cNvSpPr txBox="1"/>
            <p:nvPr/>
          </p:nvSpPr>
          <p:spPr>
            <a:xfrm>
              <a:off x="7104245" y="2709056"/>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sp>
          <p:nvSpPr>
            <p:cNvPr id="67" name="TextBox 66">
              <a:extLst>
                <a:ext uri="{FF2B5EF4-FFF2-40B4-BE49-F238E27FC236}">
                  <a16:creationId xmlns:a16="http://schemas.microsoft.com/office/drawing/2014/main" id="{0648AC1A-42AB-4692-94D3-59A9F8548B76}"/>
                </a:ext>
              </a:extLst>
            </p:cNvPr>
            <p:cNvSpPr txBox="1"/>
            <p:nvPr/>
          </p:nvSpPr>
          <p:spPr>
            <a:xfrm>
              <a:off x="6720684" y="3959768"/>
              <a:ext cx="1251431" cy="301999"/>
            </a:xfrm>
            <a:prstGeom prst="rect">
              <a:avLst/>
            </a:prstGeom>
            <a:noFill/>
          </p:spPr>
          <p:txBody>
            <a:bodyPr wrap="none" rtlCol="0">
              <a:spAutoFit/>
            </a:bodyPr>
            <a:lstStyle/>
            <a:p>
              <a:pPr algn="l"/>
              <a:r>
                <a:rPr lang="en-DE" sz="1488" b="1" spc="0" baseline="0">
                  <a:solidFill>
                    <a:srgbClr val="000000"/>
                  </a:solidFill>
                  <a:latin typeface="Arial"/>
                  <a:cs typeface="Arial"/>
                  <a:sym typeface="Arial"/>
                  <a:rtl val="0"/>
                </a:rPr>
                <a:t>Infragranular</a:t>
              </a:r>
            </a:p>
          </p:txBody>
        </p:sp>
        <p:sp>
          <p:nvSpPr>
            <p:cNvPr id="68" name="TextBox 67">
              <a:extLst>
                <a:ext uri="{FF2B5EF4-FFF2-40B4-BE49-F238E27FC236}">
                  <a16:creationId xmlns:a16="http://schemas.microsoft.com/office/drawing/2014/main" id="{E7FBBA04-B8B5-4848-B8C6-03D29A4C27AE}"/>
                </a:ext>
              </a:extLst>
            </p:cNvPr>
            <p:cNvSpPr txBox="1"/>
            <p:nvPr/>
          </p:nvSpPr>
          <p:spPr>
            <a:xfrm>
              <a:off x="7005727" y="4196153"/>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grpSp>
          <p:nvGrpSpPr>
            <p:cNvPr id="69" name="Graphic 8">
              <a:extLst>
                <a:ext uri="{FF2B5EF4-FFF2-40B4-BE49-F238E27FC236}">
                  <a16:creationId xmlns:a16="http://schemas.microsoft.com/office/drawing/2014/main" id="{EA18F4FF-32A8-4FAB-A381-DC56805E8E10}"/>
                </a:ext>
              </a:extLst>
            </p:cNvPr>
            <p:cNvGrpSpPr/>
            <p:nvPr/>
          </p:nvGrpSpPr>
          <p:grpSpPr>
            <a:xfrm>
              <a:off x="6290250" y="3512214"/>
              <a:ext cx="415793" cy="1470007"/>
              <a:chOff x="6290250" y="3512214"/>
              <a:chExt cx="415793" cy="1470007"/>
            </a:xfrm>
            <a:solidFill>
              <a:srgbClr val="000000"/>
            </a:solidFill>
          </p:grpSpPr>
          <p:sp>
            <p:nvSpPr>
              <p:cNvPr id="70" name="Freeform: Shape 69">
                <a:extLst>
                  <a:ext uri="{FF2B5EF4-FFF2-40B4-BE49-F238E27FC236}">
                    <a16:creationId xmlns:a16="http://schemas.microsoft.com/office/drawing/2014/main" id="{A2BCC497-F268-4A56-ACD6-F6951CDC122F}"/>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71" name="Freeform: Shape 70">
                <a:extLst>
                  <a:ext uri="{FF2B5EF4-FFF2-40B4-BE49-F238E27FC236}">
                    <a16:creationId xmlns:a16="http://schemas.microsoft.com/office/drawing/2014/main" id="{2D42CBDE-C828-498E-9AE3-31CCCA2FAC3B}"/>
                  </a:ext>
                </a:extLst>
              </p:cNvPr>
              <p:cNvSpPr/>
              <p:nvPr/>
            </p:nvSpPr>
            <p:spPr>
              <a:xfrm rot="5406870">
                <a:off x="5969498" y="4255709"/>
                <a:ext cx="1438979" cy="8137"/>
              </a:xfrm>
              <a:custGeom>
                <a:avLst/>
                <a:gdLst>
                  <a:gd name="connsiteX0" fmla="*/ -1338 w 1438979"/>
                  <a:gd name="connsiteY0" fmla="*/ 1687 h 8137"/>
                  <a:gd name="connsiteX1" fmla="*/ 1437641 w 1438979"/>
                  <a:gd name="connsiteY1" fmla="*/ 1687 h 8137"/>
                  <a:gd name="connsiteX2" fmla="*/ 1437641 w 1438979"/>
                  <a:gd name="connsiteY2" fmla="*/ 9825 h 8137"/>
                  <a:gd name="connsiteX3" fmla="*/ -1338 w 1438979"/>
                  <a:gd name="connsiteY3" fmla="*/ 9825 h 8137"/>
                </a:gdLst>
                <a:ahLst/>
                <a:cxnLst>
                  <a:cxn ang="0">
                    <a:pos x="connsiteX0" y="connsiteY0"/>
                  </a:cxn>
                  <a:cxn ang="0">
                    <a:pos x="connsiteX1" y="connsiteY1"/>
                  </a:cxn>
                  <a:cxn ang="0">
                    <a:pos x="connsiteX2" y="connsiteY2"/>
                  </a:cxn>
                  <a:cxn ang="0">
                    <a:pos x="connsiteX3" y="connsiteY3"/>
                  </a:cxn>
                </a:cxnLst>
                <a:rect l="l" t="t" r="r" b="b"/>
                <a:pathLst>
                  <a:path w="1438979" h="8137">
                    <a:moveTo>
                      <a:pt x="-1338" y="1687"/>
                    </a:moveTo>
                    <a:lnTo>
                      <a:pt x="1437641" y="1687"/>
                    </a:lnTo>
                    <a:lnTo>
                      <a:pt x="1437641" y="9825"/>
                    </a:lnTo>
                    <a:lnTo>
                      <a:pt x="-1338" y="9825"/>
                    </a:lnTo>
                    <a:close/>
                  </a:path>
                </a:pathLst>
              </a:custGeom>
              <a:solidFill>
                <a:srgbClr val="000000"/>
              </a:solidFill>
              <a:ln w="1418" cap="sq">
                <a:noFill/>
                <a:custDash>
                  <a:ds d="446241" sp="74374"/>
                </a:custDash>
                <a:miter/>
              </a:ln>
            </p:spPr>
            <p:txBody>
              <a:bodyPr rtlCol="0" anchor="ctr"/>
              <a:lstStyle/>
              <a:p>
                <a:endParaRPr lang="en-DE"/>
              </a:p>
            </p:txBody>
          </p:sp>
          <p:sp>
            <p:nvSpPr>
              <p:cNvPr id="72" name="Freeform: Shape 71">
                <a:extLst>
                  <a:ext uri="{FF2B5EF4-FFF2-40B4-BE49-F238E27FC236}">
                    <a16:creationId xmlns:a16="http://schemas.microsoft.com/office/drawing/2014/main" id="{1AB29110-8922-44A0-B388-D9E170FADF49}"/>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sp>
          <p:nvSpPr>
            <p:cNvPr id="73" name="TextBox 72">
              <a:extLst>
                <a:ext uri="{FF2B5EF4-FFF2-40B4-BE49-F238E27FC236}">
                  <a16:creationId xmlns:a16="http://schemas.microsoft.com/office/drawing/2014/main" id="{44696AF2-F657-48A2-A9A6-2F1117F00E0F}"/>
                </a:ext>
              </a:extLst>
            </p:cNvPr>
            <p:cNvSpPr txBox="1"/>
            <p:nvPr/>
          </p:nvSpPr>
          <p:spPr>
            <a:xfrm rot="21566186">
              <a:off x="4237159" y="1544442"/>
              <a:ext cx="1764222" cy="326349"/>
            </a:xfrm>
            <a:prstGeom prst="rect">
              <a:avLst/>
            </a:prstGeom>
            <a:noFill/>
          </p:spPr>
          <p:txBody>
            <a:bodyPr wrap="none" rtlCol="0">
              <a:spAutoFit/>
            </a:bodyPr>
            <a:lstStyle/>
            <a:p>
              <a:pPr algn="l"/>
              <a:r>
                <a:rPr lang="en-DE" sz="1658" b="1" spc="0" baseline="0" dirty="0">
                  <a:solidFill>
                    <a:srgbClr val="000000"/>
                  </a:solidFill>
                  <a:latin typeface="Arial"/>
                  <a:cs typeface="Arial"/>
                  <a:sym typeface="Arial"/>
                  <a:rtl val="0"/>
                </a:rPr>
                <a:t>Circuit Analysis</a:t>
              </a:r>
            </a:p>
          </p:txBody>
        </p:sp>
      </p:grpSp>
      <p:grpSp>
        <p:nvGrpSpPr>
          <p:cNvPr id="80" name="Group 79">
            <a:extLst>
              <a:ext uri="{FF2B5EF4-FFF2-40B4-BE49-F238E27FC236}">
                <a16:creationId xmlns:a16="http://schemas.microsoft.com/office/drawing/2014/main" id="{AE59CEB0-6F7E-4E8B-88E5-717882DD2123}"/>
              </a:ext>
            </a:extLst>
          </p:cNvPr>
          <p:cNvGrpSpPr/>
          <p:nvPr/>
        </p:nvGrpSpPr>
        <p:grpSpPr>
          <a:xfrm>
            <a:off x="6739265" y="2978285"/>
            <a:ext cx="5293851" cy="2528378"/>
            <a:chOff x="6612971" y="2381349"/>
            <a:chExt cx="5293851" cy="2528378"/>
          </a:xfrm>
        </p:grpSpPr>
        <p:pic>
          <p:nvPicPr>
            <p:cNvPr id="76" name="Picture 75">
              <a:extLst>
                <a:ext uri="{FF2B5EF4-FFF2-40B4-BE49-F238E27FC236}">
                  <a16:creationId xmlns:a16="http://schemas.microsoft.com/office/drawing/2014/main" id="{2FC07222-8CC0-44FF-81D7-790B7326EB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2409" y="2783121"/>
              <a:ext cx="2126606" cy="2126606"/>
            </a:xfrm>
            <a:prstGeom prst="rect">
              <a:avLst/>
            </a:prstGeom>
          </p:spPr>
        </p:pic>
        <p:sp>
          <p:nvSpPr>
            <p:cNvPr id="77" name="Freeform: Shape 76">
              <a:extLst>
                <a:ext uri="{FF2B5EF4-FFF2-40B4-BE49-F238E27FC236}">
                  <a16:creationId xmlns:a16="http://schemas.microsoft.com/office/drawing/2014/main" id="{9B42EE5C-3687-45FF-B04A-03AD019B9536}"/>
                </a:ext>
              </a:extLst>
            </p:cNvPr>
            <p:cNvSpPr/>
            <p:nvPr/>
          </p:nvSpPr>
          <p:spPr>
            <a:xfrm>
              <a:off x="7603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8" name="TextBox 77">
              <a:extLst>
                <a:ext uri="{FF2B5EF4-FFF2-40B4-BE49-F238E27FC236}">
                  <a16:creationId xmlns:a16="http://schemas.microsoft.com/office/drawing/2014/main" id="{056D0F7D-0C52-4744-BCE2-425BF9D1E99A}"/>
                </a:ext>
              </a:extLst>
            </p:cNvPr>
            <p:cNvSpPr txBox="1"/>
            <p:nvPr/>
          </p:nvSpPr>
          <p:spPr>
            <a:xfrm>
              <a:off x="6612971" y="2470473"/>
              <a:ext cx="1673600" cy="461665"/>
            </a:xfrm>
            <a:prstGeom prst="rect">
              <a:avLst/>
            </a:prstGeom>
            <a:noFill/>
          </p:spPr>
          <p:txBody>
            <a:bodyPr wrap="none" rtlCol="0">
              <a:spAutoFit/>
            </a:bodyPr>
            <a:lstStyle/>
            <a:p>
              <a:r>
                <a:rPr lang="en-US" sz="2400" dirty="0"/>
                <a:t>Exploitation</a:t>
              </a:r>
              <a:endParaRPr lang="en-DE" sz="24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10301446" y="2381349"/>
              <a:ext cx="1605376" cy="461665"/>
            </a:xfrm>
            <a:prstGeom prst="rect">
              <a:avLst/>
            </a:prstGeom>
            <a:noFill/>
          </p:spPr>
          <p:txBody>
            <a:bodyPr wrap="none" rtlCol="0">
              <a:spAutoFit/>
            </a:bodyPr>
            <a:lstStyle/>
            <a:p>
              <a:r>
                <a:rPr lang="en-US" sz="2400" dirty="0"/>
                <a:t>Exploration</a:t>
              </a:r>
              <a:endParaRPr lang="en-DE" sz="2400" dirty="0"/>
            </a:p>
          </p:txBody>
        </p:sp>
      </p:grpSp>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7056325" y="2918829"/>
            <a:ext cx="494990" cy="494990"/>
          </a:xfrm>
          <a:prstGeom prst="rect">
            <a:avLst/>
          </a:prstGeom>
        </p:spPr>
      </p:pic>
      <p:grpSp>
        <p:nvGrpSpPr>
          <p:cNvPr id="3" name="Group 2">
            <a:extLst>
              <a:ext uri="{FF2B5EF4-FFF2-40B4-BE49-F238E27FC236}">
                <a16:creationId xmlns:a16="http://schemas.microsoft.com/office/drawing/2014/main" id="{ED05C2AB-0410-F027-1E62-B637FAD96D88}"/>
              </a:ext>
            </a:extLst>
          </p:cNvPr>
          <p:cNvGrpSpPr/>
          <p:nvPr/>
        </p:nvGrpSpPr>
        <p:grpSpPr>
          <a:xfrm>
            <a:off x="7928959" y="112123"/>
            <a:ext cx="3184283" cy="2578957"/>
            <a:chOff x="5435390" y="3101211"/>
            <a:chExt cx="3184283" cy="2578957"/>
          </a:xfrm>
        </p:grpSpPr>
        <p:grpSp>
          <p:nvGrpSpPr>
            <p:cNvPr id="4" name="Group 3">
              <a:extLst>
                <a:ext uri="{FF2B5EF4-FFF2-40B4-BE49-F238E27FC236}">
                  <a16:creationId xmlns:a16="http://schemas.microsoft.com/office/drawing/2014/main" id="{45B7F381-E26B-582C-6790-F31025C448F8}"/>
                </a:ext>
              </a:extLst>
            </p:cNvPr>
            <p:cNvGrpSpPr/>
            <p:nvPr/>
          </p:nvGrpSpPr>
          <p:grpSpPr>
            <a:xfrm>
              <a:off x="5435390" y="3101211"/>
              <a:ext cx="2954517" cy="2578957"/>
              <a:chOff x="4353350" y="2788791"/>
              <a:chExt cx="2954517" cy="2578957"/>
            </a:xfrm>
          </p:grpSpPr>
          <p:sp>
            <p:nvSpPr>
              <p:cNvPr id="7" name="Arc 6">
                <a:extLst>
                  <a:ext uri="{FF2B5EF4-FFF2-40B4-BE49-F238E27FC236}">
                    <a16:creationId xmlns:a16="http://schemas.microsoft.com/office/drawing/2014/main" id="{B6CBE351-E1A3-3F6E-0E02-025B340406B3}"/>
                  </a:ext>
                </a:extLst>
              </p:cNvPr>
              <p:cNvSpPr/>
              <p:nvPr/>
            </p:nvSpPr>
            <p:spPr>
              <a:xfrm rot="6868495">
                <a:off x="4762480" y="2796921"/>
                <a:ext cx="1923368" cy="1907108"/>
              </a:xfrm>
              <a:prstGeom prst="arc">
                <a:avLst>
                  <a:gd name="adj1" fmla="val 15048195"/>
                  <a:gd name="adj2" fmla="val 21592067"/>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nvGrpSpPr>
              <p:cNvPr id="8" name="Group 7">
                <a:extLst>
                  <a:ext uri="{FF2B5EF4-FFF2-40B4-BE49-F238E27FC236}">
                    <a16:creationId xmlns:a16="http://schemas.microsoft.com/office/drawing/2014/main" id="{11894BF9-504C-AB3A-F547-726348B926DE}"/>
                  </a:ext>
                </a:extLst>
              </p:cNvPr>
              <p:cNvGrpSpPr>
                <a:grpSpLocks noChangeAspect="1"/>
              </p:cNvGrpSpPr>
              <p:nvPr/>
            </p:nvGrpSpPr>
            <p:grpSpPr>
              <a:xfrm>
                <a:off x="4353350" y="3639483"/>
                <a:ext cx="2954517" cy="1728265"/>
                <a:chOff x="4353350" y="3639483"/>
                <a:chExt cx="2954517" cy="1728265"/>
              </a:xfrm>
            </p:grpSpPr>
            <p:cxnSp>
              <p:nvCxnSpPr>
                <p:cNvPr id="9" name="Straight Arrow Connector 8">
                  <a:extLst>
                    <a:ext uri="{FF2B5EF4-FFF2-40B4-BE49-F238E27FC236}">
                      <a16:creationId xmlns:a16="http://schemas.microsoft.com/office/drawing/2014/main" id="{E240021F-217F-7ABE-170A-80FABCD20099}"/>
                    </a:ext>
                  </a:extLst>
                </p:cNvPr>
                <p:cNvCxnSpPr>
                  <a:cxnSpLocks/>
                </p:cNvCxnSpPr>
                <p:nvPr/>
              </p:nvCxnSpPr>
              <p:spPr>
                <a:xfrm>
                  <a:off x="5023757" y="4848381"/>
                  <a:ext cx="1938172"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0" name="Graphic 9">
                  <a:extLst>
                    <a:ext uri="{FF2B5EF4-FFF2-40B4-BE49-F238E27FC236}">
                      <a16:creationId xmlns:a16="http://schemas.microsoft.com/office/drawing/2014/main" id="{318A980C-A502-9F78-3D0B-3EF0CD485B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5370" y="3639483"/>
                  <a:ext cx="654946" cy="654946"/>
                </a:xfrm>
                <a:prstGeom prst="rect">
                  <a:avLst/>
                </a:prstGeom>
              </p:spPr>
            </p:pic>
            <p:pic>
              <p:nvPicPr>
                <p:cNvPr id="11" name="Picture 10">
                  <a:extLst>
                    <a:ext uri="{FF2B5EF4-FFF2-40B4-BE49-F238E27FC236}">
                      <a16:creationId xmlns:a16="http://schemas.microsoft.com/office/drawing/2014/main" id="{37E68C60-1FAB-3650-1BBD-0979B27988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4799656" y="4848381"/>
                  <a:ext cx="494990" cy="494990"/>
                </a:xfrm>
                <a:prstGeom prst="rect">
                  <a:avLst/>
                </a:prstGeom>
              </p:spPr>
            </p:pic>
            <p:pic>
              <p:nvPicPr>
                <p:cNvPr id="12" name="Picture 11">
                  <a:extLst>
                    <a:ext uri="{FF2B5EF4-FFF2-40B4-BE49-F238E27FC236}">
                      <a16:creationId xmlns:a16="http://schemas.microsoft.com/office/drawing/2014/main" id="{779F8396-A3DE-7287-9C10-9709398DAD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6645731" y="4872758"/>
                  <a:ext cx="494990" cy="494990"/>
                </a:xfrm>
                <a:prstGeom prst="rect">
                  <a:avLst/>
                </a:prstGeom>
              </p:spPr>
            </p:pic>
            <p:sp>
              <p:nvSpPr>
                <p:cNvPr id="13" name="TextBox 12">
                  <a:extLst>
                    <a:ext uri="{FF2B5EF4-FFF2-40B4-BE49-F238E27FC236}">
                      <a16:creationId xmlns:a16="http://schemas.microsoft.com/office/drawing/2014/main" id="{2A04C5BB-E55F-5D75-880A-6A8F21051259}"/>
                    </a:ext>
                  </a:extLst>
                </p:cNvPr>
                <p:cNvSpPr txBox="1"/>
                <p:nvPr/>
              </p:nvSpPr>
              <p:spPr>
                <a:xfrm>
                  <a:off x="4353350" y="4572248"/>
                  <a:ext cx="1059264" cy="307777"/>
                </a:xfrm>
                <a:prstGeom prst="rect">
                  <a:avLst/>
                </a:prstGeom>
                <a:noFill/>
              </p:spPr>
              <p:txBody>
                <a:bodyPr wrap="none" rtlCol="0">
                  <a:spAutoFit/>
                </a:bodyPr>
                <a:lstStyle/>
                <a:p>
                  <a:r>
                    <a:rPr lang="en-US" sz="1400" dirty="0"/>
                    <a:t>Exploitation</a:t>
                  </a:r>
                  <a:endParaRPr lang="en-DE" sz="1400" dirty="0"/>
                </a:p>
              </p:txBody>
            </p:sp>
            <p:sp>
              <p:nvSpPr>
                <p:cNvPr id="14" name="TextBox 13">
                  <a:extLst>
                    <a:ext uri="{FF2B5EF4-FFF2-40B4-BE49-F238E27FC236}">
                      <a16:creationId xmlns:a16="http://schemas.microsoft.com/office/drawing/2014/main" id="{6FD8C97C-289A-CA8D-E628-80C4E9CB2D7C}"/>
                    </a:ext>
                  </a:extLst>
                </p:cNvPr>
                <p:cNvSpPr txBox="1"/>
                <p:nvPr/>
              </p:nvSpPr>
              <p:spPr>
                <a:xfrm>
                  <a:off x="6290152" y="4552793"/>
                  <a:ext cx="1017715" cy="307777"/>
                </a:xfrm>
                <a:prstGeom prst="rect">
                  <a:avLst/>
                </a:prstGeom>
                <a:noFill/>
              </p:spPr>
              <p:txBody>
                <a:bodyPr wrap="none" rtlCol="0">
                  <a:spAutoFit/>
                </a:bodyPr>
                <a:lstStyle/>
                <a:p>
                  <a:r>
                    <a:rPr lang="en-US" sz="1400" dirty="0"/>
                    <a:t>Exploration</a:t>
                  </a:r>
                  <a:endParaRPr lang="en-DE" sz="1400" dirty="0"/>
                </a:p>
              </p:txBody>
            </p:sp>
          </p:grpSp>
        </p:grpSp>
        <p:sp>
          <p:nvSpPr>
            <p:cNvPr id="6" name="TextBox 5">
              <a:extLst>
                <a:ext uri="{FF2B5EF4-FFF2-40B4-BE49-F238E27FC236}">
                  <a16:creationId xmlns:a16="http://schemas.microsoft.com/office/drawing/2014/main" id="{6851E943-29E1-C87B-C073-62E6A7080DA3}"/>
                </a:ext>
              </a:extLst>
            </p:cNvPr>
            <p:cNvSpPr txBox="1"/>
            <p:nvPr/>
          </p:nvSpPr>
          <p:spPr>
            <a:xfrm>
              <a:off x="7330859" y="3874099"/>
              <a:ext cx="1288814" cy="307777"/>
            </a:xfrm>
            <a:prstGeom prst="rect">
              <a:avLst/>
            </a:prstGeom>
            <a:noFill/>
          </p:spPr>
          <p:txBody>
            <a:bodyPr wrap="none" rtlCol="0">
              <a:spAutoFit/>
            </a:bodyPr>
            <a:lstStyle/>
            <a:p>
              <a:r>
                <a:rPr lang="en-US" sz="1400" dirty="0"/>
                <a:t>Frontal Activity</a:t>
              </a:r>
              <a:endParaRPr lang="en-DE" sz="1400" dirty="0"/>
            </a:p>
          </p:txBody>
        </p:sp>
      </p:grpSp>
      <p:pic>
        <p:nvPicPr>
          <p:cNvPr id="15" name="Picture 14">
            <a:extLst>
              <a:ext uri="{FF2B5EF4-FFF2-40B4-BE49-F238E27FC236}">
                <a16:creationId xmlns:a16="http://schemas.microsoft.com/office/drawing/2014/main" id="{2C071699-AAAB-8E72-01CD-2991219ED319}"/>
              </a:ext>
            </a:extLst>
          </p:cNvPr>
          <p:cNvPicPr>
            <a:picLocks noChangeAspect="1"/>
          </p:cNvPicPr>
          <p:nvPr/>
        </p:nvPicPr>
        <p:blipFill>
          <a:blip r:embed="rId8"/>
          <a:stretch>
            <a:fillRect/>
          </a:stretch>
        </p:blipFill>
        <p:spPr>
          <a:xfrm>
            <a:off x="3479665" y="213248"/>
            <a:ext cx="3206774" cy="1816765"/>
          </a:xfrm>
          <a:prstGeom prst="rect">
            <a:avLst/>
          </a:prstGeom>
        </p:spPr>
      </p:pic>
      <p:pic>
        <p:nvPicPr>
          <p:cNvPr id="16" name="Picture 15">
            <a:extLst>
              <a:ext uri="{FF2B5EF4-FFF2-40B4-BE49-F238E27FC236}">
                <a16:creationId xmlns:a16="http://schemas.microsoft.com/office/drawing/2014/main" id="{7C99E590-E0C3-6617-4F90-81DCAACD1F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033563" y="4229937"/>
            <a:ext cx="1579001" cy="1572904"/>
          </a:xfrm>
          <a:prstGeom prst="rect">
            <a:avLst/>
          </a:prstGeom>
        </p:spPr>
      </p:pic>
    </p:spTree>
    <p:extLst>
      <p:ext uri="{BB962C8B-B14F-4D97-AF65-F5344CB8AC3E}">
        <p14:creationId xmlns:p14="http://schemas.microsoft.com/office/powerpoint/2010/main" val="40594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16/02/2024 14:36</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35</a:t>
            </a:fld>
            <a:endParaRPr lang="en-DE"/>
          </a:p>
        </p:txBody>
      </p:sp>
      <p:grpSp>
        <p:nvGrpSpPr>
          <p:cNvPr id="22" name="Group 21">
            <a:extLst>
              <a:ext uri="{FF2B5EF4-FFF2-40B4-BE49-F238E27FC236}">
                <a16:creationId xmlns:a16="http://schemas.microsoft.com/office/drawing/2014/main" id="{68C7A5DB-0432-4840-9E75-CD30FC91A9F7}"/>
              </a:ext>
            </a:extLst>
          </p:cNvPr>
          <p:cNvGrpSpPr/>
          <p:nvPr/>
        </p:nvGrpSpPr>
        <p:grpSpPr>
          <a:xfrm>
            <a:off x="5392392" y="2564019"/>
            <a:ext cx="5960231" cy="2006868"/>
            <a:chOff x="4801842" y="2725944"/>
            <a:chExt cx="5960231" cy="2006868"/>
          </a:xfrm>
        </p:grpSpPr>
        <p:sp>
          <p:nvSpPr>
            <p:cNvPr id="77" name="Freeform: Shape 76">
              <a:extLst>
                <a:ext uri="{FF2B5EF4-FFF2-40B4-BE49-F238E27FC236}">
                  <a16:creationId xmlns:a16="http://schemas.microsoft.com/office/drawing/2014/main" id="{9B42EE5C-3687-45FF-B04A-03AD019B9536}"/>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TextBox 77">
              <a:extLst>
                <a:ext uri="{FF2B5EF4-FFF2-40B4-BE49-F238E27FC236}">
                  <a16:creationId xmlns:a16="http://schemas.microsoft.com/office/drawing/2014/main" id="{056D0F7D-0C52-4744-BCE2-425BF9D1E99A}"/>
                </a:ext>
              </a:extLst>
            </p:cNvPr>
            <p:cNvSpPr txBox="1"/>
            <p:nvPr/>
          </p:nvSpPr>
          <p:spPr>
            <a:xfrm>
              <a:off x="4801842" y="2725944"/>
              <a:ext cx="1177310" cy="338554"/>
            </a:xfrm>
            <a:prstGeom prst="rect">
              <a:avLst/>
            </a:prstGeom>
            <a:noFill/>
          </p:spPr>
          <p:txBody>
            <a:bodyPr wrap="none" rtlCol="0">
              <a:spAutoFit/>
            </a:bodyPr>
            <a:lstStyle/>
            <a:p>
              <a:r>
                <a:rPr lang="en-US" sz="1600" dirty="0"/>
                <a:t>Exploitation</a:t>
              </a:r>
              <a:endParaRPr lang="en-DE" sz="16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9629775" y="2725944"/>
              <a:ext cx="1132298" cy="338554"/>
            </a:xfrm>
            <a:prstGeom prst="rect">
              <a:avLst/>
            </a:prstGeom>
            <a:noFill/>
          </p:spPr>
          <p:txBody>
            <a:bodyPr wrap="none" rtlCol="0">
              <a:spAutoFit/>
            </a:bodyPr>
            <a:lstStyle/>
            <a:p>
              <a:r>
                <a:rPr lang="en-US" sz="1600" dirty="0"/>
                <a:t>Exploration</a:t>
              </a:r>
              <a:endParaRPr lang="en-DE" sz="1600" dirty="0"/>
            </a:p>
          </p:txBody>
        </p:sp>
      </p:grpSp>
      <p:sp>
        <p:nvSpPr>
          <p:cNvPr id="100" name="TextBox 99">
            <a:extLst>
              <a:ext uri="{FF2B5EF4-FFF2-40B4-BE49-F238E27FC236}">
                <a16:creationId xmlns:a16="http://schemas.microsoft.com/office/drawing/2014/main" id="{A3480913-4F9E-4D7D-AC1F-7FF0A98E7197}"/>
              </a:ext>
            </a:extLst>
          </p:cNvPr>
          <p:cNvSpPr txBox="1"/>
          <p:nvPr/>
        </p:nvSpPr>
        <p:spPr>
          <a:xfrm>
            <a:off x="7187361" y="1420104"/>
            <a:ext cx="2635658" cy="369332"/>
          </a:xfrm>
          <a:prstGeom prst="rect">
            <a:avLst/>
          </a:prstGeom>
          <a:noFill/>
        </p:spPr>
        <p:txBody>
          <a:bodyPr wrap="none" rtlCol="0">
            <a:spAutoFit/>
          </a:bodyPr>
          <a:lstStyle/>
          <a:p>
            <a:r>
              <a:rPr lang="en-US" b="1" u="sng" dirty="0"/>
              <a:t>The curve of expectations</a:t>
            </a:r>
            <a:endParaRPr lang="en-DE" b="1" u="sng" dirty="0"/>
          </a:p>
        </p:txBody>
      </p:sp>
      <p:grpSp>
        <p:nvGrpSpPr>
          <p:cNvPr id="21" name="Group 20">
            <a:extLst>
              <a:ext uri="{FF2B5EF4-FFF2-40B4-BE49-F238E27FC236}">
                <a16:creationId xmlns:a16="http://schemas.microsoft.com/office/drawing/2014/main" id="{746E9FD7-6288-400F-B6AF-50BA32DD8E07}"/>
              </a:ext>
            </a:extLst>
          </p:cNvPr>
          <p:cNvGrpSpPr/>
          <p:nvPr/>
        </p:nvGrpSpPr>
        <p:grpSpPr>
          <a:xfrm>
            <a:off x="6581852" y="2022450"/>
            <a:ext cx="1005949" cy="1071170"/>
            <a:chOff x="5991302" y="2184375"/>
            <a:chExt cx="1005949" cy="1071170"/>
          </a:xfrm>
        </p:grpSpPr>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16" name="Group 15">
              <a:extLst>
                <a:ext uri="{FF2B5EF4-FFF2-40B4-BE49-F238E27FC236}">
                  <a16:creationId xmlns:a16="http://schemas.microsoft.com/office/drawing/2014/main" id="{CF503CA2-105F-4329-98E6-D82E53C401B7}"/>
                </a:ext>
              </a:extLst>
            </p:cNvPr>
            <p:cNvGrpSpPr/>
            <p:nvPr/>
          </p:nvGrpSpPr>
          <p:grpSpPr>
            <a:xfrm>
              <a:off x="5991302" y="2184375"/>
              <a:ext cx="1005949" cy="440773"/>
              <a:chOff x="5983965" y="2169252"/>
              <a:chExt cx="1005949" cy="440773"/>
            </a:xfrm>
          </p:grpSpPr>
          <p:sp>
            <p:nvSpPr>
              <p:cNvPr id="102" name="TextBox 101">
                <a:extLst>
                  <a:ext uri="{FF2B5EF4-FFF2-40B4-BE49-F238E27FC236}">
                    <a16:creationId xmlns:a16="http://schemas.microsoft.com/office/drawing/2014/main" id="{DA8E660D-1069-4C71-B581-0E1CCE3527E1}"/>
                  </a:ext>
                </a:extLst>
              </p:cNvPr>
              <p:cNvSpPr txBox="1"/>
              <p:nvPr/>
            </p:nvSpPr>
            <p:spPr>
              <a:xfrm>
                <a:off x="6051813" y="2250141"/>
                <a:ext cx="859531" cy="230832"/>
              </a:xfrm>
              <a:prstGeom prst="rect">
                <a:avLst/>
              </a:prstGeom>
              <a:noFill/>
            </p:spPr>
            <p:txBody>
              <a:bodyPr wrap="none" rtlCol="0">
                <a:spAutoFit/>
              </a:bodyPr>
              <a:lstStyle/>
              <a:p>
                <a:r>
                  <a:rPr lang="en-US" sz="900" dirty="0"/>
                  <a:t>Poke = reward</a:t>
                </a:r>
                <a:endParaRPr lang="en-DE" sz="1000" dirty="0"/>
              </a:p>
            </p:txBody>
          </p:sp>
          <p:sp>
            <p:nvSpPr>
              <p:cNvPr id="15" name="Thought Bubble: Cloud 14">
                <a:extLst>
                  <a:ext uri="{FF2B5EF4-FFF2-40B4-BE49-F238E27FC236}">
                    <a16:creationId xmlns:a16="http://schemas.microsoft.com/office/drawing/2014/main" id="{03F40DA0-F599-4CAF-83CC-A79059E06196}"/>
                  </a:ext>
                </a:extLst>
              </p:cNvPr>
              <p:cNvSpPr/>
              <p:nvPr/>
            </p:nvSpPr>
            <p:spPr>
              <a:xfrm>
                <a:off x="5983965" y="2169252"/>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20" name="Group 19">
            <a:extLst>
              <a:ext uri="{FF2B5EF4-FFF2-40B4-BE49-F238E27FC236}">
                <a16:creationId xmlns:a16="http://schemas.microsoft.com/office/drawing/2014/main" id="{3BB8F714-064E-4469-9D24-065E6B2DE311}"/>
              </a:ext>
            </a:extLst>
          </p:cNvPr>
          <p:cNvGrpSpPr/>
          <p:nvPr/>
        </p:nvGrpSpPr>
        <p:grpSpPr>
          <a:xfrm>
            <a:off x="9422775" y="1913629"/>
            <a:ext cx="1398674" cy="1179991"/>
            <a:chOff x="8832225" y="2075554"/>
            <a:chExt cx="1398674" cy="1179991"/>
          </a:xfrm>
        </p:grpSpPr>
        <p:pic>
          <p:nvPicPr>
            <p:cNvPr id="90" name="Picture 89">
              <a:extLst>
                <a:ext uri="{FF2B5EF4-FFF2-40B4-BE49-F238E27FC236}">
                  <a16:creationId xmlns:a16="http://schemas.microsoft.com/office/drawing/2014/main" id="{B9015821-445D-42F2-853E-1E0D9D6FE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103" name="Group 102">
              <a:extLst>
                <a:ext uri="{FF2B5EF4-FFF2-40B4-BE49-F238E27FC236}">
                  <a16:creationId xmlns:a16="http://schemas.microsoft.com/office/drawing/2014/main" id="{B8A615F3-6CF9-41B7-B1F0-068B5635F430}"/>
                </a:ext>
              </a:extLst>
            </p:cNvPr>
            <p:cNvGrpSpPr/>
            <p:nvPr/>
          </p:nvGrpSpPr>
          <p:grpSpPr>
            <a:xfrm>
              <a:off x="9192549" y="2075554"/>
              <a:ext cx="1038350" cy="534446"/>
              <a:chOff x="6400674" y="2251403"/>
              <a:chExt cx="1038350" cy="440773"/>
            </a:xfrm>
          </p:grpSpPr>
          <p:sp>
            <p:nvSpPr>
              <p:cNvPr id="104" name="TextBox 103">
                <a:extLst>
                  <a:ext uri="{FF2B5EF4-FFF2-40B4-BE49-F238E27FC236}">
                    <a16:creationId xmlns:a16="http://schemas.microsoft.com/office/drawing/2014/main" id="{3E62AB30-429B-4CE9-B4F1-95E306121AF6}"/>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105" name="Thought Bubble: Cloud 104">
                <a:extLst>
                  <a:ext uri="{FF2B5EF4-FFF2-40B4-BE49-F238E27FC236}">
                    <a16:creationId xmlns:a16="http://schemas.microsoft.com/office/drawing/2014/main" id="{517DD6D1-9163-471E-A983-0A36A9E5809D}"/>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9" name="Group 18">
            <a:extLst>
              <a:ext uri="{FF2B5EF4-FFF2-40B4-BE49-F238E27FC236}">
                <a16:creationId xmlns:a16="http://schemas.microsoft.com/office/drawing/2014/main" id="{64EDCD92-811D-49E5-985B-A7F43985A024}"/>
              </a:ext>
            </a:extLst>
          </p:cNvPr>
          <p:cNvGrpSpPr/>
          <p:nvPr/>
        </p:nvGrpSpPr>
        <p:grpSpPr>
          <a:xfrm>
            <a:off x="8029511" y="2856026"/>
            <a:ext cx="1316362" cy="1571217"/>
            <a:chOff x="7438961" y="3017951"/>
            <a:chExt cx="1316362" cy="1571217"/>
          </a:xfrm>
        </p:grpSpPr>
        <p:pic>
          <p:nvPicPr>
            <p:cNvPr id="18" name="Picture 17">
              <a:extLst>
                <a:ext uri="{FF2B5EF4-FFF2-40B4-BE49-F238E27FC236}">
                  <a16:creationId xmlns:a16="http://schemas.microsoft.com/office/drawing/2014/main" id="{FC8790A7-E43B-48A1-AA9C-06E352A373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107" name="Group 106">
              <a:extLst>
                <a:ext uri="{FF2B5EF4-FFF2-40B4-BE49-F238E27FC236}">
                  <a16:creationId xmlns:a16="http://schemas.microsoft.com/office/drawing/2014/main" id="{EC870B51-4C3F-475F-A072-8292B1C8AD0A}"/>
                </a:ext>
              </a:extLst>
            </p:cNvPr>
            <p:cNvGrpSpPr/>
            <p:nvPr/>
          </p:nvGrpSpPr>
          <p:grpSpPr>
            <a:xfrm>
              <a:off x="7438961" y="3017951"/>
              <a:ext cx="1316362" cy="576784"/>
              <a:chOff x="6433075" y="2251403"/>
              <a:chExt cx="1005949" cy="440773"/>
            </a:xfrm>
          </p:grpSpPr>
          <p:sp>
            <p:nvSpPr>
              <p:cNvPr id="108" name="TextBox 107">
                <a:extLst>
                  <a:ext uri="{FF2B5EF4-FFF2-40B4-BE49-F238E27FC236}">
                    <a16:creationId xmlns:a16="http://schemas.microsoft.com/office/drawing/2014/main" id="{24B0622A-0F58-434F-A492-9B6F7046C2D6}"/>
                  </a:ext>
                </a:extLst>
              </p:cNvPr>
              <p:cNvSpPr txBox="1"/>
              <p:nvPr/>
            </p:nvSpPr>
            <p:spPr>
              <a:xfrm>
                <a:off x="6557350" y="2315741"/>
                <a:ext cx="821277" cy="329280"/>
              </a:xfrm>
              <a:prstGeom prst="rect">
                <a:avLst/>
              </a:prstGeom>
              <a:noFill/>
            </p:spPr>
            <p:txBody>
              <a:bodyPr wrap="square" rtlCol="0">
                <a:spAutoFit/>
              </a:bodyPr>
              <a:lstStyle/>
              <a:p>
                <a:pPr algn="ctr"/>
                <a:r>
                  <a:rPr lang="en-US" sz="1100" dirty="0"/>
                  <a:t>What should I expect?</a:t>
                </a:r>
                <a:endParaRPr lang="en-DE" sz="1200" dirty="0"/>
              </a:p>
            </p:txBody>
          </p:sp>
          <p:sp>
            <p:nvSpPr>
              <p:cNvPr id="109" name="Thought Bubble: Cloud 108">
                <a:extLst>
                  <a:ext uri="{FF2B5EF4-FFF2-40B4-BE49-F238E27FC236}">
                    <a16:creationId xmlns:a16="http://schemas.microsoft.com/office/drawing/2014/main" id="{B9AA7E23-A978-4B21-B246-7897A4E3FC49}"/>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25" name="Group 24">
            <a:extLst>
              <a:ext uri="{FF2B5EF4-FFF2-40B4-BE49-F238E27FC236}">
                <a16:creationId xmlns:a16="http://schemas.microsoft.com/office/drawing/2014/main" id="{5876E56A-F82E-443A-AF37-7B42669F8BC0}"/>
              </a:ext>
            </a:extLst>
          </p:cNvPr>
          <p:cNvGrpSpPr/>
          <p:nvPr/>
        </p:nvGrpSpPr>
        <p:grpSpPr>
          <a:xfrm>
            <a:off x="4960735" y="4791075"/>
            <a:ext cx="6487301" cy="389466"/>
            <a:chOff x="4960735" y="4791075"/>
            <a:chExt cx="6487301" cy="389466"/>
          </a:xfrm>
        </p:grpSpPr>
        <p:cxnSp>
          <p:nvCxnSpPr>
            <p:cNvPr id="24" name="Straight Arrow Connector 23">
              <a:extLst>
                <a:ext uri="{FF2B5EF4-FFF2-40B4-BE49-F238E27FC236}">
                  <a16:creationId xmlns:a16="http://schemas.microsoft.com/office/drawing/2014/main" id="{4F143005-A45B-4DE9-9B0D-4BFBC998C261}"/>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0" name="TextBox 109">
              <a:extLst>
                <a:ext uri="{FF2B5EF4-FFF2-40B4-BE49-F238E27FC236}">
                  <a16:creationId xmlns:a16="http://schemas.microsoft.com/office/drawing/2014/main" id="{D203770B-09C0-4FE6-97E5-5B01D2489E80}"/>
                </a:ext>
              </a:extLst>
            </p:cNvPr>
            <p:cNvSpPr txBox="1"/>
            <p:nvPr/>
          </p:nvSpPr>
          <p:spPr>
            <a:xfrm>
              <a:off x="4960735" y="4803901"/>
              <a:ext cx="1814792" cy="338554"/>
            </a:xfrm>
            <a:prstGeom prst="rect">
              <a:avLst/>
            </a:prstGeom>
            <a:noFill/>
          </p:spPr>
          <p:txBody>
            <a:bodyPr wrap="none" rtlCol="0">
              <a:spAutoFit/>
            </a:bodyPr>
            <a:lstStyle/>
            <a:p>
              <a:r>
                <a:rPr lang="en-US" sz="1600" dirty="0"/>
                <a:t>Last rewarded poke</a:t>
              </a:r>
              <a:endParaRPr lang="en-DE" sz="1600" dirty="0"/>
            </a:p>
          </p:txBody>
        </p:sp>
        <p:sp>
          <p:nvSpPr>
            <p:cNvPr id="111" name="TextBox 110">
              <a:extLst>
                <a:ext uri="{FF2B5EF4-FFF2-40B4-BE49-F238E27FC236}">
                  <a16:creationId xmlns:a16="http://schemas.microsoft.com/office/drawing/2014/main" id="{038FCD4E-2AF5-4163-BFED-AC9A20B3CCBF}"/>
                </a:ext>
              </a:extLst>
            </p:cNvPr>
            <p:cNvSpPr txBox="1"/>
            <p:nvPr/>
          </p:nvSpPr>
          <p:spPr>
            <a:xfrm>
              <a:off x="10480399" y="4841987"/>
              <a:ext cx="967637" cy="338554"/>
            </a:xfrm>
            <a:prstGeom prst="rect">
              <a:avLst/>
            </a:prstGeom>
            <a:noFill/>
          </p:spPr>
          <p:txBody>
            <a:bodyPr wrap="none" rtlCol="0">
              <a:spAutoFit/>
            </a:bodyPr>
            <a:lstStyle/>
            <a:p>
              <a:r>
                <a:rPr lang="en-US" sz="1600" dirty="0"/>
                <a:t>Last poke</a:t>
              </a:r>
              <a:endParaRPr lang="en-DE" sz="1600" dirty="0"/>
            </a:p>
          </p:txBody>
        </p:sp>
      </p:grpSp>
      <p:pic>
        <p:nvPicPr>
          <p:cNvPr id="112" name="Picture 111">
            <a:extLst>
              <a:ext uri="{FF2B5EF4-FFF2-40B4-BE49-F238E27FC236}">
                <a16:creationId xmlns:a16="http://schemas.microsoft.com/office/drawing/2014/main" id="{2BEA95F5-1EDA-454A-990F-F735DEDA267A}"/>
              </a:ext>
            </a:extLst>
          </p:cNvPr>
          <p:cNvPicPr>
            <a:picLocks noChangeAspect="1"/>
          </p:cNvPicPr>
          <p:nvPr/>
        </p:nvPicPr>
        <p:blipFill>
          <a:blip r:embed="rId7"/>
          <a:stretch>
            <a:fillRect/>
          </a:stretch>
        </p:blipFill>
        <p:spPr>
          <a:xfrm>
            <a:off x="137031" y="628650"/>
            <a:ext cx="4727520" cy="2800350"/>
          </a:xfrm>
          <a:prstGeom prst="rect">
            <a:avLst/>
          </a:prstGeom>
        </p:spPr>
      </p:pic>
    </p:spTree>
    <p:extLst>
      <p:ext uri="{BB962C8B-B14F-4D97-AF65-F5344CB8AC3E}">
        <p14:creationId xmlns:p14="http://schemas.microsoft.com/office/powerpoint/2010/main" val="5942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950743" y="2000287"/>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57545" y="1543490"/>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16/02/2024 18:21</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36</a:t>
            </a:fld>
            <a:endParaRPr lang="en-DE"/>
          </a:p>
        </p:txBody>
      </p:sp>
    </p:spTree>
    <p:extLst>
      <p:ext uri="{BB962C8B-B14F-4D97-AF65-F5344CB8AC3E}">
        <p14:creationId xmlns:p14="http://schemas.microsoft.com/office/powerpoint/2010/main" val="2148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16/02/2024 16:25</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7631541" y="4471646"/>
            <a:ext cx="1797766" cy="1340508"/>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251492" y="4458015"/>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5172233" y="5311378"/>
            <a:ext cx="1732766" cy="1301796"/>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pic>
        <p:nvPicPr>
          <p:cNvPr id="47" name="Picture 46" descr="Intro_gambling task.png">
            <a:extLst>
              <a:ext uri="{FF2B5EF4-FFF2-40B4-BE49-F238E27FC236}">
                <a16:creationId xmlns:a16="http://schemas.microsoft.com/office/drawing/2014/main" id="{D51774BA-65CF-4629-BBB9-D3DA22AE14DB}"/>
              </a:ext>
            </a:extLst>
          </p:cNvPr>
          <p:cNvPicPr>
            <a:picLocks noChangeAspect="1"/>
          </p:cNvPicPr>
          <p:nvPr/>
        </p:nvPicPr>
        <p:blipFill>
          <a:blip r:embed="rId11"/>
          <a:stretch>
            <a:fillRect/>
          </a:stretch>
        </p:blipFill>
        <p:spPr>
          <a:xfrm>
            <a:off x="9459443" y="4606510"/>
            <a:ext cx="2702420" cy="1180950"/>
          </a:xfrm>
          <a:prstGeom prst="rect">
            <a:avLst/>
          </a:prstGeom>
        </p:spPr>
      </p:pic>
    </p:spTree>
    <p:extLst>
      <p:ext uri="{BB962C8B-B14F-4D97-AF65-F5344CB8AC3E}">
        <p14:creationId xmlns:p14="http://schemas.microsoft.com/office/powerpoint/2010/main" val="611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p:bldP spid="42" grpId="0" uiExpand="1" build="p"/>
      <p:bldP spid="44"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16/02/2024 16:09</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5</a:t>
            </a:fld>
            <a:endParaRPr lang="en-DE" dirty="0"/>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4874620" y="4208250"/>
            <a:ext cx="1360316" cy="1014322"/>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124434" y="4261403"/>
            <a:ext cx="4821616" cy="1573631"/>
          </a:xfrm>
        </p:spPr>
        <p:txBody>
          <a:bodyPr>
            <a:normAutofit/>
          </a:bodyPr>
          <a:lstStyle/>
          <a:p>
            <a:pPr marL="0" indent="0">
              <a:buNone/>
            </a:pPr>
            <a:r>
              <a:rPr lang="en-US" sz="1600" u="sng" dirty="0"/>
              <a:t>Neural substrates for exploratory behaviour</a:t>
            </a:r>
          </a:p>
          <a:p>
            <a:r>
              <a:rPr lang="en-US" sz="1600" b="1" dirty="0"/>
              <a:t>Frontopolar cortex </a:t>
            </a:r>
            <a:r>
              <a:rPr lang="en-US" sz="1600" dirty="0"/>
              <a:t>in humans (</a:t>
            </a:r>
            <a:r>
              <a:rPr lang="en-GB" sz="1600" b="0" i="0" u="none" strike="noStrike" baseline="0" dirty="0">
                <a:solidFill>
                  <a:srgbClr val="000000"/>
                </a:solidFill>
              </a:rPr>
              <a:t>Daw et al., 2006 ) </a:t>
            </a:r>
            <a:r>
              <a:rPr lang="da-DK" sz="1600" b="0" i="0" u="none" strike="noStrike" baseline="0" dirty="0">
                <a:solidFill>
                  <a:srgbClr val="000000"/>
                </a:solidFill>
              </a:rPr>
              <a:t>(Raja Beharelle et al., 2015) </a:t>
            </a:r>
            <a:endParaRPr lang="en-DE" sz="1600" dirty="0"/>
          </a:p>
          <a:p>
            <a:r>
              <a:rPr lang="en-US" sz="1600" b="1" dirty="0" err="1"/>
              <a:t>aPFC</a:t>
            </a:r>
            <a:r>
              <a:rPr lang="en-US" sz="16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3835281" y="5024681"/>
            <a:ext cx="914388" cy="686964"/>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sp>
        <p:nvSpPr>
          <p:cNvPr id="3" name="Arrow: Down 2">
            <a:extLst>
              <a:ext uri="{FF2B5EF4-FFF2-40B4-BE49-F238E27FC236}">
                <a16:creationId xmlns:a16="http://schemas.microsoft.com/office/drawing/2014/main" id="{A44196FF-5B5E-4F78-8DDF-017EC61AA776}"/>
              </a:ext>
            </a:extLst>
          </p:cNvPr>
          <p:cNvSpPr/>
          <p:nvPr/>
        </p:nvSpPr>
        <p:spPr>
          <a:xfrm rot="10800000">
            <a:off x="6659191" y="4655079"/>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cxnSp>
        <p:nvCxnSpPr>
          <p:cNvPr id="21" name="Straight Connector 20">
            <a:extLst>
              <a:ext uri="{FF2B5EF4-FFF2-40B4-BE49-F238E27FC236}">
                <a16:creationId xmlns:a16="http://schemas.microsoft.com/office/drawing/2014/main" id="{B5906D72-2A07-4F3C-9B56-EE4EE19047D6}"/>
              </a:ext>
            </a:extLst>
          </p:cNvPr>
          <p:cNvCxnSpPr>
            <a:cxnSpLocks/>
          </p:cNvCxnSpPr>
          <p:nvPr/>
        </p:nvCxnSpPr>
        <p:spPr>
          <a:xfrm>
            <a:off x="6421260" y="4051914"/>
            <a:ext cx="0" cy="1949663"/>
          </a:xfrm>
          <a:prstGeom prst="line">
            <a:avLst/>
          </a:prstGeom>
          <a:ln w="1905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D54E1C-FBD3-4E49-99A5-E5AB1F886C27}"/>
              </a:ext>
            </a:extLst>
          </p:cNvPr>
          <p:cNvSpPr txBox="1"/>
          <p:nvPr/>
        </p:nvSpPr>
        <p:spPr>
          <a:xfrm>
            <a:off x="6799079" y="4610719"/>
            <a:ext cx="5259570" cy="369332"/>
          </a:xfrm>
          <a:prstGeom prst="rect">
            <a:avLst/>
          </a:prstGeom>
          <a:noFill/>
        </p:spPr>
        <p:txBody>
          <a:bodyPr wrap="square" rtlCol="0">
            <a:spAutoFit/>
          </a:bodyPr>
          <a:lstStyle/>
          <a:p>
            <a:r>
              <a:rPr lang="en-US" dirty="0"/>
              <a:t>Increased dendritic spine density (</a:t>
            </a:r>
            <a:r>
              <a:rPr lang="en-GB" sz="1800" b="0" i="0" u="none" strike="noStrike" baseline="0" dirty="0">
                <a:solidFill>
                  <a:srgbClr val="000000"/>
                </a:solidFill>
              </a:rPr>
              <a:t>Jacobs et al., 2001 )</a:t>
            </a:r>
            <a:endParaRPr lang="en-DE" dirty="0"/>
          </a:p>
        </p:txBody>
      </p:sp>
      <p:sp>
        <p:nvSpPr>
          <p:cNvPr id="50" name="TextBox 49">
            <a:extLst>
              <a:ext uri="{FF2B5EF4-FFF2-40B4-BE49-F238E27FC236}">
                <a16:creationId xmlns:a16="http://schemas.microsoft.com/office/drawing/2014/main" id="{45CAC6D7-FE58-435B-A35C-1B1A625F5950}"/>
              </a:ext>
            </a:extLst>
          </p:cNvPr>
          <p:cNvSpPr txBox="1"/>
          <p:nvPr/>
        </p:nvSpPr>
        <p:spPr>
          <a:xfrm>
            <a:off x="6628202" y="5004607"/>
            <a:ext cx="5259570" cy="646331"/>
          </a:xfrm>
          <a:prstGeom prst="rect">
            <a:avLst/>
          </a:prstGeom>
          <a:noFill/>
        </p:spPr>
        <p:txBody>
          <a:bodyPr wrap="square" rtlCol="0">
            <a:spAutoFit/>
          </a:bodyPr>
          <a:lstStyle/>
          <a:p>
            <a:pPr algn="ctr"/>
            <a:r>
              <a:rPr lang="en-US" dirty="0">
                <a:solidFill>
                  <a:srgbClr val="FF0000"/>
                </a:solidFill>
              </a:rPr>
              <a:t>Potential neurocognitive circuit for the exploratory resource allocation</a:t>
            </a:r>
            <a:endParaRPr lang="en-DE" dirty="0">
              <a:solidFill>
                <a:srgbClr val="FF0000"/>
              </a:solidFill>
            </a:endParaRPr>
          </a:p>
        </p:txBody>
      </p:sp>
      <p:sp>
        <p:nvSpPr>
          <p:cNvPr id="51" name="TextBox 50">
            <a:extLst>
              <a:ext uri="{FF2B5EF4-FFF2-40B4-BE49-F238E27FC236}">
                <a16:creationId xmlns:a16="http://schemas.microsoft.com/office/drawing/2014/main" id="{8EFD433A-A4FD-49CD-8115-CAE000AE9422}"/>
              </a:ext>
            </a:extLst>
          </p:cNvPr>
          <p:cNvSpPr txBox="1"/>
          <p:nvPr/>
        </p:nvSpPr>
        <p:spPr>
          <a:xfrm>
            <a:off x="4076380" y="6099494"/>
            <a:ext cx="4689759" cy="523220"/>
          </a:xfrm>
          <a:prstGeom prst="rect">
            <a:avLst/>
          </a:prstGeom>
          <a:noFill/>
        </p:spPr>
        <p:txBody>
          <a:bodyPr wrap="square" rtlCol="0">
            <a:spAutoFit/>
          </a:bodyPr>
          <a:lstStyle/>
          <a:p>
            <a:r>
              <a:rPr lang="en-US" sz="2800" dirty="0"/>
              <a:t>But, is it the same in rodents?</a:t>
            </a:r>
            <a:endParaRPr lang="en-DE" sz="2800" dirty="0"/>
          </a:p>
        </p:txBody>
      </p:sp>
      <p:sp>
        <p:nvSpPr>
          <p:cNvPr id="52" name="TextBox 51">
            <a:extLst>
              <a:ext uri="{FF2B5EF4-FFF2-40B4-BE49-F238E27FC236}">
                <a16:creationId xmlns:a16="http://schemas.microsoft.com/office/drawing/2014/main" id="{3E15358E-1E64-45D3-B402-FEA132C6805D}"/>
              </a:ext>
            </a:extLst>
          </p:cNvPr>
          <p:cNvSpPr txBox="1"/>
          <p:nvPr/>
        </p:nvSpPr>
        <p:spPr>
          <a:xfrm>
            <a:off x="7083984" y="5656065"/>
            <a:ext cx="4689759" cy="369332"/>
          </a:xfrm>
          <a:prstGeom prst="rect">
            <a:avLst/>
          </a:prstGeom>
          <a:noFill/>
        </p:spPr>
        <p:txBody>
          <a:bodyPr wrap="square" rtlCol="0">
            <a:spAutoFit/>
          </a:bodyPr>
          <a:lstStyle/>
          <a:p>
            <a:r>
              <a:rPr lang="en-US" dirty="0"/>
              <a:t>Is there any layer dependent processing?</a:t>
            </a:r>
            <a:endParaRPr lang="en-DE" dirty="0"/>
          </a:p>
        </p:txBody>
      </p:sp>
      <p:sp>
        <p:nvSpPr>
          <p:cNvPr id="53" name="Arrow: Down 52">
            <a:extLst>
              <a:ext uri="{FF2B5EF4-FFF2-40B4-BE49-F238E27FC236}">
                <a16:creationId xmlns:a16="http://schemas.microsoft.com/office/drawing/2014/main" id="{60F38EC0-A143-4F9C-91F9-744D4BD52100}"/>
              </a:ext>
            </a:extLst>
          </p:cNvPr>
          <p:cNvSpPr/>
          <p:nvPr/>
        </p:nvSpPr>
        <p:spPr>
          <a:xfrm rot="10800000">
            <a:off x="6668108" y="4184834"/>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54" name="TextBox 53">
            <a:extLst>
              <a:ext uri="{FF2B5EF4-FFF2-40B4-BE49-F238E27FC236}">
                <a16:creationId xmlns:a16="http://schemas.microsoft.com/office/drawing/2014/main" id="{E901D65A-AF7A-44C9-8594-5BB49A50E11E}"/>
              </a:ext>
            </a:extLst>
          </p:cNvPr>
          <p:cNvSpPr txBox="1"/>
          <p:nvPr/>
        </p:nvSpPr>
        <p:spPr>
          <a:xfrm>
            <a:off x="6807996" y="4140474"/>
            <a:ext cx="5259570" cy="369332"/>
          </a:xfrm>
          <a:prstGeom prst="rect">
            <a:avLst/>
          </a:prstGeom>
          <a:noFill/>
        </p:spPr>
        <p:txBody>
          <a:bodyPr wrap="square" rtlCol="0">
            <a:spAutoFit/>
          </a:bodyPr>
          <a:lstStyle/>
          <a:p>
            <a:r>
              <a:rPr lang="en-US" dirty="0"/>
              <a:t>Pre-decisional increase in frontal activity</a:t>
            </a:r>
            <a:endParaRPr lang="en-DE" dirty="0"/>
          </a:p>
        </p:txBody>
      </p:sp>
    </p:spTree>
    <p:extLst>
      <p:ext uri="{BB962C8B-B14F-4D97-AF65-F5344CB8AC3E}">
        <p14:creationId xmlns:p14="http://schemas.microsoft.com/office/powerpoint/2010/main" val="15442154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p:bldP spid="50" grpId="0"/>
      <p:bldP spid="51" grpId="0"/>
      <p:bldP spid="52" grpId="0"/>
      <p:bldP spid="53" grpId="0" animBg="1"/>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8FD-BEA6-A92E-7247-450AFD83C59A}"/>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D55AB6C8-CBF6-DDD7-9E76-9815B5B661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8127BED1-8FBD-C097-26BA-B9B652B5388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78BDBC7-1E96-248B-CE6B-081CBC307A4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F5649AF4-EB4D-4C2A-0796-0A6ECA0E5D0F}"/>
              </a:ext>
            </a:extLst>
          </p:cNvPr>
          <p:cNvSpPr>
            <a:spLocks noGrp="1"/>
          </p:cNvSpPr>
          <p:nvPr>
            <p:ph type="dt" sz="half" idx="10"/>
          </p:nvPr>
        </p:nvSpPr>
        <p:spPr/>
        <p:txBody>
          <a:bodyPr/>
          <a:lstStyle/>
          <a:p>
            <a:fld id="{23F29084-84E4-4351-8025-EECC3E3A8478}" type="datetime8">
              <a:rPr lang="en-DE" smtClean="0"/>
              <a:t>16/02/2024 16:43</a:t>
            </a:fld>
            <a:endParaRPr lang="en-DE" dirty="0"/>
          </a:p>
        </p:txBody>
      </p:sp>
      <p:sp>
        <p:nvSpPr>
          <p:cNvPr id="31" name="Slide Number Placeholder 30">
            <a:extLst>
              <a:ext uri="{FF2B5EF4-FFF2-40B4-BE49-F238E27FC236}">
                <a16:creationId xmlns:a16="http://schemas.microsoft.com/office/drawing/2014/main" id="{883C1826-A923-399C-B5C8-761B138F6DF1}"/>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7" name="Title 1">
            <a:extLst>
              <a:ext uri="{FF2B5EF4-FFF2-40B4-BE49-F238E27FC236}">
                <a16:creationId xmlns:a16="http://schemas.microsoft.com/office/drawing/2014/main" id="{3D4D347C-3141-6C38-3C5D-9E40D0AFD1C0}"/>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Role of prefrontal cortex in exploratory behaviour in rodents</a:t>
            </a:r>
            <a:endParaRPr lang="en-DE" sz="3150" dirty="0">
              <a:latin typeface="Georgia" panose="02040502050405020303" pitchFamily="18" charset="0"/>
            </a:endParaRPr>
          </a:p>
        </p:txBody>
      </p:sp>
      <p:grpSp>
        <p:nvGrpSpPr>
          <p:cNvPr id="15" name="Group 14">
            <a:extLst>
              <a:ext uri="{FF2B5EF4-FFF2-40B4-BE49-F238E27FC236}">
                <a16:creationId xmlns:a16="http://schemas.microsoft.com/office/drawing/2014/main" id="{393C18BB-B545-4BBD-813F-C8D40023875D}"/>
              </a:ext>
            </a:extLst>
          </p:cNvPr>
          <p:cNvGrpSpPr/>
          <p:nvPr/>
        </p:nvGrpSpPr>
        <p:grpSpPr>
          <a:xfrm>
            <a:off x="6959483" y="1117680"/>
            <a:ext cx="2590574" cy="1436895"/>
            <a:chOff x="6959483" y="1117680"/>
            <a:chExt cx="2590574" cy="1436895"/>
          </a:xfrm>
        </p:grpSpPr>
        <p:pic>
          <p:nvPicPr>
            <p:cNvPr id="10" name="Picture 9" descr="Intro_mouseforaging.png">
              <a:extLst>
                <a:ext uri="{FF2B5EF4-FFF2-40B4-BE49-F238E27FC236}">
                  <a16:creationId xmlns:a16="http://schemas.microsoft.com/office/drawing/2014/main" id="{C64E669C-7A6F-4D12-9601-A6FC1CF51BF2}"/>
                </a:ext>
              </a:extLst>
            </p:cNvPr>
            <p:cNvPicPr>
              <a:picLocks noChangeAspect="1"/>
            </p:cNvPicPr>
            <p:nvPr/>
          </p:nvPicPr>
          <p:blipFill>
            <a:blip r:embed="rId3"/>
            <a:stretch>
              <a:fillRect/>
            </a:stretch>
          </p:blipFill>
          <p:spPr>
            <a:xfrm>
              <a:off x="6959483" y="1117680"/>
              <a:ext cx="2163854" cy="1068074"/>
            </a:xfrm>
            <a:prstGeom prst="rect">
              <a:avLst/>
            </a:prstGeom>
          </p:spPr>
        </p:pic>
        <p:sp>
          <p:nvSpPr>
            <p:cNvPr id="14" name="TextBox 13">
              <a:extLst>
                <a:ext uri="{FF2B5EF4-FFF2-40B4-BE49-F238E27FC236}">
                  <a16:creationId xmlns:a16="http://schemas.microsoft.com/office/drawing/2014/main" id="{0311FE37-DEE8-4D58-84E1-404629F5DB21}"/>
                </a:ext>
              </a:extLst>
            </p:cNvPr>
            <p:cNvSpPr txBox="1"/>
            <p:nvPr/>
          </p:nvSpPr>
          <p:spPr>
            <a:xfrm>
              <a:off x="7290727" y="2277576"/>
              <a:ext cx="2259330" cy="276999"/>
            </a:xfrm>
            <a:prstGeom prst="rect">
              <a:avLst/>
            </a:prstGeom>
            <a:noFill/>
          </p:spPr>
          <p:txBody>
            <a:bodyPr wrap="square">
              <a:spAutoFit/>
            </a:bodyPr>
            <a:lstStyle/>
            <a:p>
              <a:r>
                <a:rPr lang="en-GB" sz="1200" dirty="0"/>
                <a:t>(</a:t>
              </a:r>
              <a:r>
                <a:rPr lang="en-GB" sz="1200" dirty="0" err="1"/>
                <a:t>Kvitsiani</a:t>
              </a:r>
              <a:r>
                <a:rPr lang="en-GB" sz="1200" dirty="0"/>
                <a:t> et al., 2013)</a:t>
              </a:r>
              <a:endParaRPr lang="en-DE" sz="1200" dirty="0"/>
            </a:p>
          </p:txBody>
        </p:sp>
      </p:grpSp>
      <p:grpSp>
        <p:nvGrpSpPr>
          <p:cNvPr id="17" name="Group 16">
            <a:extLst>
              <a:ext uri="{FF2B5EF4-FFF2-40B4-BE49-F238E27FC236}">
                <a16:creationId xmlns:a16="http://schemas.microsoft.com/office/drawing/2014/main" id="{AC0C2FA5-628B-4BFB-8BF1-846FC2844350}"/>
              </a:ext>
            </a:extLst>
          </p:cNvPr>
          <p:cNvGrpSpPr/>
          <p:nvPr/>
        </p:nvGrpSpPr>
        <p:grpSpPr>
          <a:xfrm>
            <a:off x="9270432" y="1438330"/>
            <a:ext cx="2987040" cy="1099234"/>
            <a:chOff x="9270432" y="1438330"/>
            <a:chExt cx="2987040" cy="1099234"/>
          </a:xfrm>
        </p:grpSpPr>
        <p:sp>
          <p:nvSpPr>
            <p:cNvPr id="16" name="TextBox 15">
              <a:extLst>
                <a:ext uri="{FF2B5EF4-FFF2-40B4-BE49-F238E27FC236}">
                  <a16:creationId xmlns:a16="http://schemas.microsoft.com/office/drawing/2014/main" id="{7395386D-F1EB-45AE-A16F-C62B2C7EDBCC}"/>
                </a:ext>
              </a:extLst>
            </p:cNvPr>
            <p:cNvSpPr txBox="1"/>
            <p:nvPr/>
          </p:nvSpPr>
          <p:spPr>
            <a:xfrm>
              <a:off x="9270432" y="2275954"/>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r>
                <a:rPr lang="en-GB" sz="1100" b="0" i="0" u="none" strike="noStrike" baseline="0" dirty="0" err="1">
                  <a:solidFill>
                    <a:srgbClr val="000000"/>
                  </a:solidFill>
                  <a:latin typeface="Arial" panose="020B0604020202020204" pitchFamily="34" charset="0"/>
                </a:rPr>
                <a:t>Vertechi</a:t>
              </a:r>
              <a:r>
                <a:rPr lang="en-GB" sz="1100" b="0" i="0" u="none" strike="noStrike" baseline="0" dirty="0">
                  <a:solidFill>
                    <a:srgbClr val="000000"/>
                  </a:solidFill>
                  <a:latin typeface="Arial" panose="020B0604020202020204" pitchFamily="34" charset="0"/>
                </a:rPr>
                <a:t> et al., 2020) </a:t>
              </a:r>
              <a:endParaRPr lang="en-DE" sz="1100" dirty="0"/>
            </a:p>
          </p:txBody>
        </p:sp>
        <p:pic>
          <p:nvPicPr>
            <p:cNvPr id="8" name="Picture 7">
              <a:extLst>
                <a:ext uri="{FF2B5EF4-FFF2-40B4-BE49-F238E27FC236}">
                  <a16:creationId xmlns:a16="http://schemas.microsoft.com/office/drawing/2014/main" id="{3C367EAA-B9F0-4515-BA68-741DF58157FB}"/>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19" name="TextBox 18">
            <a:extLst>
              <a:ext uri="{FF2B5EF4-FFF2-40B4-BE49-F238E27FC236}">
                <a16:creationId xmlns:a16="http://schemas.microsoft.com/office/drawing/2014/main" id="{29C2D570-4595-4382-9F4F-2F16F3250C09}"/>
              </a:ext>
            </a:extLst>
          </p:cNvPr>
          <p:cNvSpPr txBox="1"/>
          <p:nvPr/>
        </p:nvSpPr>
        <p:spPr>
          <a:xfrm>
            <a:off x="264842" y="1240466"/>
            <a:ext cx="5831157" cy="369332"/>
          </a:xfrm>
          <a:prstGeom prst="rect">
            <a:avLst/>
          </a:prstGeom>
          <a:noFill/>
        </p:spPr>
        <p:txBody>
          <a:bodyPr wrap="square">
            <a:spAutoFit/>
          </a:bodyPr>
          <a:lstStyle/>
          <a:p>
            <a:r>
              <a:rPr lang="en-US" dirty="0"/>
              <a:t>Medial prefrontal cortex (</a:t>
            </a:r>
            <a:r>
              <a:rPr lang="en-US" dirty="0" err="1"/>
              <a:t>mPFC</a:t>
            </a:r>
            <a:r>
              <a:rPr lang="en-US" dirty="0"/>
              <a:t>) </a:t>
            </a:r>
            <a:r>
              <a:rPr lang="en-US" dirty="0">
                <a:sym typeface="Wingdings" panose="05000000000000000000" pitchFamily="2" charset="2"/>
              </a:rPr>
              <a:t> exploratory behaviour</a:t>
            </a:r>
            <a:endParaRPr lang="en-DE" sz="1800" dirty="0"/>
          </a:p>
        </p:txBody>
      </p:sp>
      <p:pic>
        <p:nvPicPr>
          <p:cNvPr id="11" name="Picture 10">
            <a:extLst>
              <a:ext uri="{FF2B5EF4-FFF2-40B4-BE49-F238E27FC236}">
                <a16:creationId xmlns:a16="http://schemas.microsoft.com/office/drawing/2014/main" id="{5652C6B9-2617-449E-A3DE-91A5F7D76124}"/>
              </a:ext>
            </a:extLst>
          </p:cNvPr>
          <p:cNvPicPr>
            <a:picLocks noChangeAspect="1"/>
          </p:cNvPicPr>
          <p:nvPr/>
        </p:nvPicPr>
        <p:blipFill>
          <a:blip r:embed="rId5"/>
          <a:stretch>
            <a:fillRect/>
          </a:stretch>
        </p:blipFill>
        <p:spPr>
          <a:xfrm>
            <a:off x="7644627" y="2662252"/>
            <a:ext cx="4134884" cy="1533496"/>
          </a:xfrm>
          <a:prstGeom prst="rect">
            <a:avLst/>
          </a:prstGeom>
        </p:spPr>
      </p:pic>
      <p:sp>
        <p:nvSpPr>
          <p:cNvPr id="22" name="TextBox 21">
            <a:extLst>
              <a:ext uri="{FF2B5EF4-FFF2-40B4-BE49-F238E27FC236}">
                <a16:creationId xmlns:a16="http://schemas.microsoft.com/office/drawing/2014/main" id="{2CCA6795-CA08-4FFD-8A37-2459EBCAD277}"/>
              </a:ext>
            </a:extLst>
          </p:cNvPr>
          <p:cNvSpPr txBox="1"/>
          <p:nvPr/>
        </p:nvSpPr>
        <p:spPr>
          <a:xfrm>
            <a:off x="264841" y="1686495"/>
            <a:ext cx="5831157" cy="369332"/>
          </a:xfrm>
          <a:prstGeom prst="rect">
            <a:avLst/>
          </a:prstGeom>
          <a:noFill/>
        </p:spPr>
        <p:txBody>
          <a:bodyPr wrap="square">
            <a:spAutoFit/>
          </a:bodyPr>
          <a:lstStyle/>
          <a:p>
            <a:r>
              <a:rPr lang="en-GB" dirty="0">
                <a:solidFill>
                  <a:srgbClr val="000000"/>
                </a:solidFill>
              </a:rPr>
              <a:t>I</a:t>
            </a:r>
            <a:r>
              <a:rPr lang="en-GB" sz="1800" b="0" i="0" u="none" strike="noStrike" baseline="0" dirty="0">
                <a:solidFill>
                  <a:srgbClr val="000000"/>
                </a:solidFill>
              </a:rPr>
              <a:t>nconsistencies in nomenclature </a:t>
            </a:r>
            <a:endParaRPr lang="en-DE" sz="1800" dirty="0"/>
          </a:p>
        </p:txBody>
      </p:sp>
      <p:sp>
        <p:nvSpPr>
          <p:cNvPr id="26" name="TextBox 25">
            <a:extLst>
              <a:ext uri="{FF2B5EF4-FFF2-40B4-BE49-F238E27FC236}">
                <a16:creationId xmlns:a16="http://schemas.microsoft.com/office/drawing/2014/main" id="{EC038FD5-CBD4-41A4-9094-D8875E7C738A}"/>
              </a:ext>
            </a:extLst>
          </p:cNvPr>
          <p:cNvSpPr txBox="1"/>
          <p:nvPr/>
        </p:nvSpPr>
        <p:spPr>
          <a:xfrm>
            <a:off x="264841" y="2209221"/>
            <a:ext cx="6206490" cy="369332"/>
          </a:xfrm>
          <a:prstGeom prst="rect">
            <a:avLst/>
          </a:prstGeom>
          <a:noFill/>
        </p:spPr>
        <p:txBody>
          <a:bodyPr wrap="square">
            <a:spAutoFit/>
          </a:bodyPr>
          <a:lstStyle/>
          <a:p>
            <a:r>
              <a:rPr lang="en-US" dirty="0">
                <a:solidFill>
                  <a:srgbClr val="000000"/>
                </a:solidFill>
              </a:rPr>
              <a:t>C</a:t>
            </a:r>
            <a:r>
              <a:rPr lang="en-US" sz="1800" b="0" i="0" u="none" strike="noStrike" baseline="0" dirty="0">
                <a:solidFill>
                  <a:srgbClr val="000000"/>
                </a:solidFill>
              </a:rPr>
              <a:t>hallenging to draw direct comparisons with primate studies </a:t>
            </a:r>
            <a:endParaRPr lang="en-DE" dirty="0"/>
          </a:p>
        </p:txBody>
      </p:sp>
      <p:pic>
        <p:nvPicPr>
          <p:cNvPr id="21" name="Picture 20">
            <a:extLst>
              <a:ext uri="{FF2B5EF4-FFF2-40B4-BE49-F238E27FC236}">
                <a16:creationId xmlns:a16="http://schemas.microsoft.com/office/drawing/2014/main" id="{2E0BFD07-248D-45F4-BB1D-EE6171D41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240" y="3341022"/>
            <a:ext cx="1417316" cy="1417316"/>
          </a:xfrm>
          <a:prstGeom prst="rect">
            <a:avLst/>
          </a:prstGeom>
        </p:spPr>
      </p:pic>
      <p:sp>
        <p:nvSpPr>
          <p:cNvPr id="30" name="TextBox 29">
            <a:extLst>
              <a:ext uri="{FF2B5EF4-FFF2-40B4-BE49-F238E27FC236}">
                <a16:creationId xmlns:a16="http://schemas.microsoft.com/office/drawing/2014/main" id="{CFCC8A8D-CD75-405E-A462-F3094E1C03F6}"/>
              </a:ext>
            </a:extLst>
          </p:cNvPr>
          <p:cNvSpPr txBox="1"/>
          <p:nvPr/>
        </p:nvSpPr>
        <p:spPr>
          <a:xfrm rot="19878847">
            <a:off x="3625863" y="3167444"/>
            <a:ext cx="2167894" cy="246221"/>
          </a:xfrm>
          <a:prstGeom prst="rect">
            <a:avLst/>
          </a:prstGeom>
          <a:noFill/>
        </p:spPr>
        <p:txBody>
          <a:bodyPr wrap="square">
            <a:spAutoFit/>
          </a:bodyPr>
          <a:lstStyle/>
          <a:p>
            <a:pPr algn="ctr"/>
            <a:r>
              <a:rPr lang="en-US" sz="1000" dirty="0"/>
              <a:t>Medial prefrontal cortex (</a:t>
            </a:r>
            <a:r>
              <a:rPr lang="en-US" sz="1000" dirty="0" err="1"/>
              <a:t>mPFC</a:t>
            </a:r>
            <a:r>
              <a:rPr lang="en-US" sz="1000" dirty="0"/>
              <a:t>)</a:t>
            </a:r>
            <a:endParaRPr lang="en-DE" sz="1000" dirty="0"/>
          </a:p>
        </p:txBody>
      </p:sp>
      <p:sp>
        <p:nvSpPr>
          <p:cNvPr id="32" name="TextBox 31">
            <a:extLst>
              <a:ext uri="{FF2B5EF4-FFF2-40B4-BE49-F238E27FC236}">
                <a16:creationId xmlns:a16="http://schemas.microsoft.com/office/drawing/2014/main" id="{C8F3F4E0-EA94-4D94-966C-6620FFC2132F}"/>
              </a:ext>
            </a:extLst>
          </p:cNvPr>
          <p:cNvSpPr txBox="1"/>
          <p:nvPr/>
        </p:nvSpPr>
        <p:spPr>
          <a:xfrm rot="1672955">
            <a:off x="3664243" y="4219112"/>
            <a:ext cx="1604542" cy="246221"/>
          </a:xfrm>
          <a:prstGeom prst="rect">
            <a:avLst/>
          </a:prstGeom>
          <a:noFill/>
        </p:spPr>
        <p:txBody>
          <a:bodyPr wrap="square">
            <a:spAutoFit/>
          </a:bodyPr>
          <a:lstStyle/>
          <a:p>
            <a:pPr algn="ctr"/>
            <a:r>
              <a:rPr lang="en-US" sz="1000" dirty="0"/>
              <a:t>orbitofrontal cortex (OFC)</a:t>
            </a:r>
            <a:endParaRPr lang="en-DE" sz="1000" dirty="0"/>
          </a:p>
        </p:txBody>
      </p:sp>
      <p:sp>
        <p:nvSpPr>
          <p:cNvPr id="38" name="TextBox 37">
            <a:extLst>
              <a:ext uri="{FF2B5EF4-FFF2-40B4-BE49-F238E27FC236}">
                <a16:creationId xmlns:a16="http://schemas.microsoft.com/office/drawing/2014/main" id="{2B7A5AE9-53EE-44D1-A461-E94E3D2FFE06}"/>
              </a:ext>
            </a:extLst>
          </p:cNvPr>
          <p:cNvSpPr txBox="1"/>
          <p:nvPr/>
        </p:nvSpPr>
        <p:spPr>
          <a:xfrm rot="1610535">
            <a:off x="5723702" y="3079597"/>
            <a:ext cx="1604542" cy="400110"/>
          </a:xfrm>
          <a:prstGeom prst="rect">
            <a:avLst/>
          </a:prstGeom>
          <a:noFill/>
        </p:spPr>
        <p:txBody>
          <a:bodyPr wrap="square">
            <a:spAutoFit/>
          </a:bodyPr>
          <a:lstStyle/>
          <a:p>
            <a:pPr algn="ctr"/>
            <a:r>
              <a:rPr lang="en-US" sz="1000" dirty="0"/>
              <a:t>anterior cingulate cortex (ACC)</a:t>
            </a:r>
            <a:endParaRPr lang="en-DE" sz="1000" dirty="0"/>
          </a:p>
        </p:txBody>
      </p:sp>
      <p:sp>
        <p:nvSpPr>
          <p:cNvPr id="39" name="TextBox 38">
            <a:extLst>
              <a:ext uri="{FF2B5EF4-FFF2-40B4-BE49-F238E27FC236}">
                <a16:creationId xmlns:a16="http://schemas.microsoft.com/office/drawing/2014/main" id="{ACD1FE93-F7AD-4312-9DE2-0F9A2294B89D}"/>
              </a:ext>
            </a:extLst>
          </p:cNvPr>
          <p:cNvSpPr txBox="1"/>
          <p:nvPr/>
        </p:nvSpPr>
        <p:spPr>
          <a:xfrm rot="19531074">
            <a:off x="6024740" y="4482255"/>
            <a:ext cx="1604542" cy="246221"/>
          </a:xfrm>
          <a:prstGeom prst="rect">
            <a:avLst/>
          </a:prstGeom>
          <a:noFill/>
        </p:spPr>
        <p:txBody>
          <a:bodyPr wrap="square">
            <a:spAutoFit/>
          </a:bodyPr>
          <a:lstStyle/>
          <a:p>
            <a:pPr algn="ctr"/>
            <a:r>
              <a:rPr lang="en-US" sz="1000" dirty="0"/>
              <a:t>Pre-limbic area</a:t>
            </a:r>
            <a:endParaRPr lang="en-DE" sz="1000" dirty="0"/>
          </a:p>
        </p:txBody>
      </p:sp>
      <p:sp>
        <p:nvSpPr>
          <p:cNvPr id="40" name="TextBox 39">
            <a:extLst>
              <a:ext uri="{FF2B5EF4-FFF2-40B4-BE49-F238E27FC236}">
                <a16:creationId xmlns:a16="http://schemas.microsoft.com/office/drawing/2014/main" id="{D76E949A-AE89-44A4-8BE7-BEE30D0293D4}"/>
              </a:ext>
            </a:extLst>
          </p:cNvPr>
          <p:cNvSpPr txBox="1"/>
          <p:nvPr/>
        </p:nvSpPr>
        <p:spPr>
          <a:xfrm>
            <a:off x="1748786" y="5373750"/>
            <a:ext cx="9091366" cy="369332"/>
          </a:xfrm>
          <a:prstGeom prst="rect">
            <a:avLst/>
          </a:prstGeom>
          <a:noFill/>
        </p:spPr>
        <p:txBody>
          <a:bodyPr wrap="square">
            <a:spAutoFit/>
          </a:bodyPr>
          <a:lstStyle/>
          <a:p>
            <a:r>
              <a:rPr lang="en-US" b="1" dirty="0">
                <a:solidFill>
                  <a:srgbClr val="000000"/>
                </a:solidFill>
              </a:rPr>
              <a:t>We need a proper analogue of human frontopolar cortex (anterior PFC) in rodents</a:t>
            </a:r>
            <a:endParaRPr lang="en-DE" b="1" dirty="0"/>
          </a:p>
        </p:txBody>
      </p:sp>
      <p:sp>
        <p:nvSpPr>
          <p:cNvPr id="41" name="TextBox 40">
            <a:extLst>
              <a:ext uri="{FF2B5EF4-FFF2-40B4-BE49-F238E27FC236}">
                <a16:creationId xmlns:a16="http://schemas.microsoft.com/office/drawing/2014/main" id="{1C8D7269-83A8-4D1D-A33F-CCEF5E4AC009}"/>
              </a:ext>
            </a:extLst>
          </p:cNvPr>
          <p:cNvSpPr txBox="1"/>
          <p:nvPr/>
        </p:nvSpPr>
        <p:spPr>
          <a:xfrm>
            <a:off x="2314924" y="5736560"/>
            <a:ext cx="7959090" cy="369332"/>
          </a:xfrm>
          <a:prstGeom prst="rect">
            <a:avLst/>
          </a:prstGeom>
          <a:noFill/>
        </p:spPr>
        <p:txBody>
          <a:bodyPr wrap="square">
            <a:spAutoFit/>
          </a:bodyPr>
          <a:lstStyle/>
          <a:p>
            <a:r>
              <a:rPr lang="en-US" b="1" dirty="0">
                <a:solidFill>
                  <a:srgbClr val="000000"/>
                </a:solidFill>
              </a:rPr>
              <a:t>Information about layer dependent processing in frontal cortex is missing</a:t>
            </a:r>
            <a:endParaRPr lang="en-DE" b="1" dirty="0"/>
          </a:p>
        </p:txBody>
      </p:sp>
    </p:spTree>
    <p:extLst>
      <p:ext uri="{BB962C8B-B14F-4D97-AF65-F5344CB8AC3E}">
        <p14:creationId xmlns:p14="http://schemas.microsoft.com/office/powerpoint/2010/main" val="11087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3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30" grpId="0"/>
      <p:bldP spid="32"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013E237-B3CA-4FE6-BBFF-72B24B071ECD}"/>
              </a:ext>
            </a:extLst>
          </p:cNvPr>
          <p:cNvGrpSpPr/>
          <p:nvPr/>
        </p:nvGrpSpPr>
        <p:grpSpPr>
          <a:xfrm>
            <a:off x="-1" y="0"/>
            <a:ext cx="12192001" cy="1055266"/>
            <a:chOff x="-1" y="0"/>
            <a:chExt cx="12192001" cy="737658"/>
          </a:xfrm>
        </p:grpSpPr>
        <p:sp>
          <p:nvSpPr>
            <p:cNvPr id="35" name="Rectangle 34">
              <a:extLst>
                <a:ext uri="{FF2B5EF4-FFF2-40B4-BE49-F238E27FC236}">
                  <a16:creationId xmlns:a16="http://schemas.microsoft.com/office/drawing/2014/main" id="{4AE6E257-BD2D-47DE-80B2-E95F74A7797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F47658A2-12F3-4BB4-87BF-F99F65A2765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123312" y="1080104"/>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494137" y="1084343"/>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414878" y="1937706"/>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16/02/2024 14:36</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0" y="-182081"/>
            <a:ext cx="1230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Prefrontal cortex and exploratory decision-making</a:t>
            </a:r>
            <a:endParaRPr lang="en-DE" dirty="0">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2F174B6E-CD5B-4251-B28C-22A27F32B388}"/>
              </a:ext>
            </a:extLst>
          </p:cNvPr>
          <p:cNvSpPr/>
          <p:nvPr/>
        </p:nvSpPr>
        <p:spPr>
          <a:xfrm>
            <a:off x="-33676" y="3630828"/>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16/02/2024 17:32</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Mongolian gerbils as a rodent model for exploratory behaviour</a:t>
            </a:r>
            <a:endParaRPr lang="en-DE" sz="3150" dirty="0">
              <a:latin typeface="Georgia" panose="02040502050405020303" pitchFamily="18" charset="0"/>
            </a:endParaRPr>
          </a:p>
        </p:txBody>
      </p:sp>
      <p:pic>
        <p:nvPicPr>
          <p:cNvPr id="9" name="Picture 8" descr="Gerbil.jpg">
            <a:extLst>
              <a:ext uri="{FF2B5EF4-FFF2-40B4-BE49-F238E27FC236}">
                <a16:creationId xmlns:a16="http://schemas.microsoft.com/office/drawing/2014/main" id="{B7F8EAB0-2532-49D0-BCC6-A1FCE592C056}"/>
              </a:ext>
            </a:extLst>
          </p:cNvPr>
          <p:cNvPicPr>
            <a:picLocks noChangeAspect="1"/>
          </p:cNvPicPr>
          <p:nvPr/>
        </p:nvPicPr>
        <p:blipFill>
          <a:blip r:embed="rId3"/>
          <a:srcRect l="17885" r="22073"/>
          <a:stretch>
            <a:fillRect/>
          </a:stretch>
        </p:blipFill>
        <p:spPr>
          <a:xfrm>
            <a:off x="9906100" y="1163769"/>
            <a:ext cx="1947698" cy="2237780"/>
          </a:xfrm>
          <a:prstGeom prst="rect">
            <a:avLst/>
          </a:prstGeom>
        </p:spPr>
      </p:pic>
      <p:sp>
        <p:nvSpPr>
          <p:cNvPr id="11" name="TextBox 10">
            <a:extLst>
              <a:ext uri="{FF2B5EF4-FFF2-40B4-BE49-F238E27FC236}">
                <a16:creationId xmlns:a16="http://schemas.microsoft.com/office/drawing/2014/main" id="{F72285CB-EB6A-4285-9A15-4C4D19E645E0}"/>
              </a:ext>
            </a:extLst>
          </p:cNvPr>
          <p:cNvSpPr txBox="1"/>
          <p:nvPr/>
        </p:nvSpPr>
        <p:spPr>
          <a:xfrm>
            <a:off x="171450" y="1208448"/>
            <a:ext cx="6179820" cy="369332"/>
          </a:xfrm>
          <a:prstGeom prst="rect">
            <a:avLst/>
          </a:prstGeom>
          <a:noFill/>
        </p:spPr>
        <p:txBody>
          <a:bodyPr wrap="square">
            <a:spAutoFit/>
          </a:bodyPr>
          <a:lstStyle/>
          <a:p>
            <a:r>
              <a:rPr lang="en-US" dirty="0"/>
              <a:t>Mongolian gerbil (</a:t>
            </a:r>
            <a:r>
              <a:rPr lang="en-US" i="1" dirty="0" err="1"/>
              <a:t>Meriones</a:t>
            </a:r>
            <a:r>
              <a:rPr lang="en-US" i="1" dirty="0"/>
              <a:t> </a:t>
            </a:r>
            <a:r>
              <a:rPr lang="en-US" i="1" dirty="0" err="1"/>
              <a:t>unguiculatus</a:t>
            </a:r>
            <a:r>
              <a:rPr lang="en-US" i="1" dirty="0"/>
              <a:t>) – </a:t>
            </a:r>
            <a:r>
              <a:rPr lang="en-US" dirty="0"/>
              <a:t>desert rodents</a:t>
            </a:r>
            <a:endParaRPr lang="en-DE" dirty="0"/>
          </a:p>
        </p:txBody>
      </p:sp>
      <p:grpSp>
        <p:nvGrpSpPr>
          <p:cNvPr id="12" name="Group 11">
            <a:extLst>
              <a:ext uri="{FF2B5EF4-FFF2-40B4-BE49-F238E27FC236}">
                <a16:creationId xmlns:a16="http://schemas.microsoft.com/office/drawing/2014/main" id="{B2187E49-9905-4704-BA3D-DDB3F84F3A4B}"/>
              </a:ext>
            </a:extLst>
          </p:cNvPr>
          <p:cNvGrpSpPr/>
          <p:nvPr/>
        </p:nvGrpSpPr>
        <p:grpSpPr>
          <a:xfrm>
            <a:off x="6782939" y="1454369"/>
            <a:ext cx="2201816" cy="1338648"/>
            <a:chOff x="5921496" y="3615309"/>
            <a:chExt cx="2201816" cy="1338648"/>
          </a:xfrm>
        </p:grpSpPr>
        <p:grpSp>
          <p:nvGrpSpPr>
            <p:cNvPr id="14" name="Group 13">
              <a:extLst>
                <a:ext uri="{FF2B5EF4-FFF2-40B4-BE49-F238E27FC236}">
                  <a16:creationId xmlns:a16="http://schemas.microsoft.com/office/drawing/2014/main" id="{CAE00165-99FC-457C-94EB-F6DD1A18D379}"/>
                </a:ext>
              </a:extLst>
            </p:cNvPr>
            <p:cNvGrpSpPr/>
            <p:nvPr/>
          </p:nvGrpSpPr>
          <p:grpSpPr>
            <a:xfrm>
              <a:off x="5921496" y="3615309"/>
              <a:ext cx="2201816" cy="1338648"/>
              <a:chOff x="5921496" y="3615309"/>
              <a:chExt cx="2201816" cy="1338648"/>
            </a:xfrm>
          </p:grpSpPr>
          <p:pic>
            <p:nvPicPr>
              <p:cNvPr id="16" name="Picture 15">
                <a:extLst>
                  <a:ext uri="{FF2B5EF4-FFF2-40B4-BE49-F238E27FC236}">
                    <a16:creationId xmlns:a16="http://schemas.microsoft.com/office/drawing/2014/main" id="{E70F4F0D-F3E0-4762-9577-12CC2DB0CEB8}"/>
                  </a:ext>
                </a:extLst>
              </p:cNvPr>
              <p:cNvPicPr>
                <a:picLocks noChangeAspect="1"/>
              </p:cNvPicPr>
              <p:nvPr/>
            </p:nvPicPr>
            <p:blipFill rotWithShape="1">
              <a:blip r:embed="rId4">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17" name="TextBox 16">
                <a:extLst>
                  <a:ext uri="{FF2B5EF4-FFF2-40B4-BE49-F238E27FC236}">
                    <a16:creationId xmlns:a16="http://schemas.microsoft.com/office/drawing/2014/main" id="{BC30A287-9C76-46A8-8B88-E2E32AE2F79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15" name="Oval 14">
              <a:extLst>
                <a:ext uri="{FF2B5EF4-FFF2-40B4-BE49-F238E27FC236}">
                  <a16:creationId xmlns:a16="http://schemas.microsoft.com/office/drawing/2014/main" id="{32055338-91FE-487A-BE3A-73A00D7351FD}"/>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8" name="TextBox 17">
            <a:extLst>
              <a:ext uri="{FF2B5EF4-FFF2-40B4-BE49-F238E27FC236}">
                <a16:creationId xmlns:a16="http://schemas.microsoft.com/office/drawing/2014/main" id="{6AA7DD04-9DF5-421D-A361-4AC0D63CDB74}"/>
              </a:ext>
            </a:extLst>
          </p:cNvPr>
          <p:cNvSpPr txBox="1"/>
          <p:nvPr/>
        </p:nvSpPr>
        <p:spPr>
          <a:xfrm>
            <a:off x="171450" y="1754361"/>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19" name="TextBox 18">
            <a:extLst>
              <a:ext uri="{FF2B5EF4-FFF2-40B4-BE49-F238E27FC236}">
                <a16:creationId xmlns:a16="http://schemas.microsoft.com/office/drawing/2014/main" id="{26062A01-DD79-49AE-86DF-A56EDD66CE9E}"/>
              </a:ext>
            </a:extLst>
          </p:cNvPr>
          <p:cNvSpPr txBox="1"/>
          <p:nvPr/>
        </p:nvSpPr>
        <p:spPr>
          <a:xfrm>
            <a:off x="171450" y="2285185"/>
            <a:ext cx="6460423" cy="369332"/>
          </a:xfrm>
          <a:prstGeom prst="rect">
            <a:avLst/>
          </a:prstGeom>
          <a:noFill/>
        </p:spPr>
        <p:txBody>
          <a:bodyPr wrap="none" rtlCol="0">
            <a:spAutoFit/>
          </a:bodyPr>
          <a:lstStyle/>
          <a:p>
            <a:r>
              <a:rPr lang="en-US" dirty="0"/>
              <a:t>Established electrophysiology techniques to study layer processing </a:t>
            </a:r>
            <a:endParaRPr lang="en-DE" dirty="0"/>
          </a:p>
        </p:txBody>
      </p:sp>
      <p:sp>
        <p:nvSpPr>
          <p:cNvPr id="21" name="TextBox 20">
            <a:extLst>
              <a:ext uri="{FF2B5EF4-FFF2-40B4-BE49-F238E27FC236}">
                <a16:creationId xmlns:a16="http://schemas.microsoft.com/office/drawing/2014/main" id="{4684EDB1-F9D2-4871-99F6-EB2287E3A94A}"/>
              </a:ext>
            </a:extLst>
          </p:cNvPr>
          <p:cNvSpPr txBox="1"/>
          <p:nvPr/>
        </p:nvSpPr>
        <p:spPr>
          <a:xfrm>
            <a:off x="171450" y="2637658"/>
            <a:ext cx="6179820" cy="523220"/>
          </a:xfrm>
          <a:prstGeom prst="rect">
            <a:avLst/>
          </a:prstGeom>
          <a:noFill/>
        </p:spPr>
        <p:txBody>
          <a:bodyPr wrap="square">
            <a:spAutoFit/>
          </a:bodyPr>
          <a:lstStyle/>
          <a:p>
            <a:r>
              <a:rPr lang="en-GB" sz="1400" b="0" i="0" u="none" strike="noStrike" baseline="0" dirty="0">
                <a:solidFill>
                  <a:srgbClr val="000000"/>
                </a:solidFill>
              </a:rPr>
              <a:t>(Ohl et al., 1999, Happel et al., 2010, 2014) (Deane et al., 2020; Happel et al., 2014; </a:t>
            </a:r>
            <a:r>
              <a:rPr lang="en-GB" sz="1400" b="0" i="0" u="none" strike="noStrike" baseline="0" dirty="0" err="1">
                <a:solidFill>
                  <a:srgbClr val="000000"/>
                </a:solidFill>
              </a:rPr>
              <a:t>Zempeltzi</a:t>
            </a:r>
            <a:r>
              <a:rPr lang="en-GB" sz="1400" b="0" i="0" u="none" strike="noStrike" baseline="0" dirty="0">
                <a:solidFill>
                  <a:srgbClr val="000000"/>
                </a:solidFill>
              </a:rPr>
              <a:t> et al., 2020) (</a:t>
            </a:r>
            <a:r>
              <a:rPr lang="en-GB" sz="1400" b="0" i="0" u="none" strike="noStrike" baseline="0" dirty="0" err="1">
                <a:solidFill>
                  <a:srgbClr val="000000"/>
                </a:solidFill>
              </a:rPr>
              <a:t>Brunk</a:t>
            </a:r>
            <a:r>
              <a:rPr lang="en-GB" sz="1400" b="0" i="0" u="none" strike="noStrike" baseline="0" dirty="0">
                <a:solidFill>
                  <a:srgbClr val="000000"/>
                </a:solidFill>
              </a:rPr>
              <a:t> et al., 2019)</a:t>
            </a:r>
            <a:endParaRPr lang="en-DE" sz="1400" dirty="0"/>
          </a:p>
        </p:txBody>
      </p:sp>
      <p:sp>
        <p:nvSpPr>
          <p:cNvPr id="22" name="TextBox 21">
            <a:extLst>
              <a:ext uri="{FF2B5EF4-FFF2-40B4-BE49-F238E27FC236}">
                <a16:creationId xmlns:a16="http://schemas.microsoft.com/office/drawing/2014/main" id="{969D9F5A-6453-4C7A-BB88-9F76E4F227A9}"/>
              </a:ext>
            </a:extLst>
          </p:cNvPr>
          <p:cNvSpPr txBox="1"/>
          <p:nvPr/>
        </p:nvSpPr>
        <p:spPr>
          <a:xfrm>
            <a:off x="80533" y="3593056"/>
            <a:ext cx="8011906" cy="523220"/>
          </a:xfrm>
          <a:prstGeom prst="rect">
            <a:avLst/>
          </a:prstGeom>
          <a:noFill/>
        </p:spPr>
        <p:txBody>
          <a:bodyPr wrap="square">
            <a:spAutoFit/>
          </a:bodyPr>
          <a:lstStyle/>
          <a:p>
            <a:r>
              <a:rPr lang="en-US" sz="2800" b="1" u="sng" dirty="0"/>
              <a:t>In this study</a:t>
            </a:r>
            <a:endParaRPr lang="en-DE" sz="2800" b="1" u="sng" dirty="0"/>
          </a:p>
        </p:txBody>
      </p:sp>
      <p:sp>
        <p:nvSpPr>
          <p:cNvPr id="25" name="TextBox 24">
            <a:extLst>
              <a:ext uri="{FF2B5EF4-FFF2-40B4-BE49-F238E27FC236}">
                <a16:creationId xmlns:a16="http://schemas.microsoft.com/office/drawing/2014/main" id="{A627C5F0-9B2A-4022-86ED-5557FB71D370}"/>
              </a:ext>
            </a:extLst>
          </p:cNvPr>
          <p:cNvSpPr txBox="1"/>
          <p:nvPr/>
        </p:nvSpPr>
        <p:spPr>
          <a:xfrm>
            <a:off x="80533" y="4123880"/>
            <a:ext cx="8643841" cy="369332"/>
          </a:xfrm>
          <a:prstGeom prst="rect">
            <a:avLst/>
          </a:prstGeom>
          <a:noFill/>
        </p:spPr>
        <p:txBody>
          <a:bodyPr wrap="none" rtlCol="0">
            <a:spAutoFit/>
          </a:bodyPr>
          <a:lstStyle/>
          <a:p>
            <a:r>
              <a:rPr lang="en-US" dirty="0"/>
              <a:t>Used an established probabilistic foraging paradigm </a:t>
            </a:r>
            <a:r>
              <a:rPr lang="en-US" dirty="0">
                <a:sym typeface="Wingdings" panose="05000000000000000000" pitchFamily="2" charset="2"/>
              </a:rPr>
              <a:t> exploration-exploitation dilemma</a:t>
            </a:r>
            <a:endParaRPr lang="en-DE" dirty="0"/>
          </a:p>
        </p:txBody>
      </p:sp>
      <p:sp>
        <p:nvSpPr>
          <p:cNvPr id="26" name="TextBox 25">
            <a:extLst>
              <a:ext uri="{FF2B5EF4-FFF2-40B4-BE49-F238E27FC236}">
                <a16:creationId xmlns:a16="http://schemas.microsoft.com/office/drawing/2014/main" id="{03B3D2AB-4282-47C5-A65F-861439196785}"/>
              </a:ext>
            </a:extLst>
          </p:cNvPr>
          <p:cNvSpPr txBox="1"/>
          <p:nvPr/>
        </p:nvSpPr>
        <p:spPr>
          <a:xfrm>
            <a:off x="80533" y="4584755"/>
            <a:ext cx="10548722" cy="369332"/>
          </a:xfrm>
          <a:prstGeom prst="rect">
            <a:avLst/>
          </a:prstGeom>
          <a:noFill/>
        </p:spPr>
        <p:txBody>
          <a:bodyPr wrap="none" rtlCol="0">
            <a:spAutoFit/>
          </a:bodyPr>
          <a:lstStyle/>
          <a:p>
            <a:r>
              <a:rPr lang="en-US" dirty="0"/>
              <a:t>Neural underpinnings of decision-making in uncertain environments using Mongolian gerbils as a rodent model</a:t>
            </a:r>
            <a:endParaRPr lang="en-DE" dirty="0"/>
          </a:p>
        </p:txBody>
      </p:sp>
      <p:sp>
        <p:nvSpPr>
          <p:cNvPr id="30" name="TextBox 29">
            <a:extLst>
              <a:ext uri="{FF2B5EF4-FFF2-40B4-BE49-F238E27FC236}">
                <a16:creationId xmlns:a16="http://schemas.microsoft.com/office/drawing/2014/main" id="{5305C254-FB2B-4812-8727-80D33500D54E}"/>
              </a:ext>
            </a:extLst>
          </p:cNvPr>
          <p:cNvSpPr txBox="1"/>
          <p:nvPr/>
        </p:nvSpPr>
        <p:spPr>
          <a:xfrm>
            <a:off x="125728" y="5046681"/>
            <a:ext cx="8332537" cy="369332"/>
          </a:xfrm>
          <a:prstGeom prst="rect">
            <a:avLst/>
          </a:prstGeom>
          <a:noFill/>
        </p:spPr>
        <p:txBody>
          <a:bodyPr wrap="none" rtlCol="0">
            <a:spAutoFit/>
          </a:bodyPr>
          <a:lstStyle/>
          <a:p>
            <a:r>
              <a:rPr lang="en-US" dirty="0"/>
              <a:t>A crucial model for investigating similar processes in complex beings, including humans</a:t>
            </a:r>
            <a:endParaRPr lang="en-DE" dirty="0"/>
          </a:p>
        </p:txBody>
      </p:sp>
      <p:sp>
        <p:nvSpPr>
          <p:cNvPr id="32" name="TextBox 31">
            <a:extLst>
              <a:ext uri="{FF2B5EF4-FFF2-40B4-BE49-F238E27FC236}">
                <a16:creationId xmlns:a16="http://schemas.microsoft.com/office/drawing/2014/main" id="{6F918E81-BFA8-4D57-BEB0-90CB49A3496A}"/>
              </a:ext>
            </a:extLst>
          </p:cNvPr>
          <p:cNvSpPr txBox="1"/>
          <p:nvPr/>
        </p:nvSpPr>
        <p:spPr>
          <a:xfrm>
            <a:off x="1811621" y="5627937"/>
            <a:ext cx="9436942" cy="369332"/>
          </a:xfrm>
          <a:prstGeom prst="rect">
            <a:avLst/>
          </a:prstGeom>
          <a:noFill/>
        </p:spPr>
        <p:txBody>
          <a:bodyPr wrap="none" rtlCol="0">
            <a:spAutoFit/>
          </a:bodyPr>
          <a:lstStyle/>
          <a:p>
            <a:r>
              <a:rPr lang="en-US" dirty="0"/>
              <a:t>Now, let’s get into some details! (</a:t>
            </a:r>
            <a:r>
              <a:rPr lang="en-US" dirty="0">
                <a:solidFill>
                  <a:srgbClr val="FF0000"/>
                </a:solidFill>
              </a:rPr>
              <a:t>Disclaimer</a:t>
            </a:r>
            <a:r>
              <a:rPr lang="en-US" dirty="0"/>
              <a:t>: A lot of neuroscientific jargons will be thrown at you!)</a:t>
            </a:r>
            <a:endParaRPr lang="en-DE" dirty="0"/>
          </a:p>
        </p:txBody>
      </p:sp>
    </p:spTree>
    <p:extLst>
      <p:ext uri="{BB962C8B-B14F-4D97-AF65-F5344CB8AC3E}">
        <p14:creationId xmlns:p14="http://schemas.microsoft.com/office/powerpoint/2010/main" val="36689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5" grpId="0"/>
      <p:bldP spid="26" grpId="0"/>
      <p:bldP spid="30"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16/02/2024 14:36</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3122</Words>
  <Application>Microsoft Office PowerPoint</Application>
  <PresentationFormat>Widescreen</PresentationFormat>
  <Paragraphs>405</Paragraphs>
  <Slides>36</Slides>
  <Notes>28</Notes>
  <HiddenSlides>11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Cambria</vt:lpstr>
      <vt:lpstr>Cambria Math</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812</cp:revision>
  <dcterms:created xsi:type="dcterms:W3CDTF">2023-12-08T14:45:30Z</dcterms:created>
  <dcterms:modified xsi:type="dcterms:W3CDTF">2024-02-16T17:40:38Z</dcterms:modified>
</cp:coreProperties>
</file>